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708" r:id="rId1"/>
  </p:sldMasterIdLst>
  <p:notesMasterIdLst>
    <p:notesMasterId r:id="rId75"/>
  </p:notesMasterIdLst>
  <p:sldIdLst>
    <p:sldId id="268" r:id="rId2"/>
    <p:sldId id="295" r:id="rId3"/>
    <p:sldId id="431" r:id="rId4"/>
    <p:sldId id="335" r:id="rId5"/>
    <p:sldId id="368" r:id="rId6"/>
    <p:sldId id="296" r:id="rId7"/>
    <p:sldId id="298" r:id="rId8"/>
    <p:sldId id="427" r:id="rId9"/>
    <p:sldId id="300" r:id="rId10"/>
    <p:sldId id="370" r:id="rId11"/>
    <p:sldId id="374" r:id="rId12"/>
    <p:sldId id="304" r:id="rId13"/>
    <p:sldId id="305" r:id="rId14"/>
    <p:sldId id="379" r:id="rId15"/>
    <p:sldId id="310" r:id="rId16"/>
    <p:sldId id="307" r:id="rId17"/>
    <p:sldId id="306" r:id="rId18"/>
    <p:sldId id="425" r:id="rId19"/>
    <p:sldId id="430" r:id="rId20"/>
    <p:sldId id="313" r:id="rId21"/>
    <p:sldId id="314" r:id="rId22"/>
    <p:sldId id="315" r:id="rId23"/>
    <p:sldId id="371" r:id="rId24"/>
    <p:sldId id="318" r:id="rId25"/>
    <p:sldId id="320" r:id="rId26"/>
    <p:sldId id="321" r:id="rId27"/>
    <p:sldId id="404" r:id="rId28"/>
    <p:sldId id="372" r:id="rId29"/>
    <p:sldId id="373" r:id="rId30"/>
    <p:sldId id="415" r:id="rId31"/>
    <p:sldId id="416" r:id="rId32"/>
    <p:sldId id="418" r:id="rId33"/>
    <p:sldId id="420" r:id="rId34"/>
    <p:sldId id="312" r:id="rId35"/>
    <p:sldId id="308" r:id="rId36"/>
    <p:sldId id="316" r:id="rId37"/>
    <p:sldId id="417" r:id="rId38"/>
    <p:sldId id="422" r:id="rId39"/>
    <p:sldId id="419" r:id="rId40"/>
    <p:sldId id="326" r:id="rId41"/>
    <p:sldId id="376" r:id="rId42"/>
    <p:sldId id="424" r:id="rId43"/>
    <p:sldId id="329" r:id="rId44"/>
    <p:sldId id="331" r:id="rId45"/>
    <p:sldId id="332" r:id="rId46"/>
    <p:sldId id="378" r:id="rId47"/>
    <p:sldId id="423" r:id="rId48"/>
    <p:sldId id="338" r:id="rId49"/>
    <p:sldId id="403" r:id="rId50"/>
    <p:sldId id="426" r:id="rId51"/>
    <p:sldId id="341" r:id="rId52"/>
    <p:sldId id="387" r:id="rId53"/>
    <p:sldId id="381" r:id="rId54"/>
    <p:sldId id="408" r:id="rId55"/>
    <p:sldId id="411" r:id="rId56"/>
    <p:sldId id="409" r:id="rId57"/>
    <p:sldId id="395" r:id="rId58"/>
    <p:sldId id="396" r:id="rId59"/>
    <p:sldId id="383" r:id="rId60"/>
    <p:sldId id="390" r:id="rId61"/>
    <p:sldId id="394" r:id="rId62"/>
    <p:sldId id="384" r:id="rId63"/>
    <p:sldId id="391" r:id="rId64"/>
    <p:sldId id="386" r:id="rId65"/>
    <p:sldId id="392" r:id="rId66"/>
    <p:sldId id="385" r:id="rId67"/>
    <p:sldId id="393" r:id="rId68"/>
    <p:sldId id="414" r:id="rId69"/>
    <p:sldId id="398" r:id="rId70"/>
    <p:sldId id="349" r:id="rId71"/>
    <p:sldId id="400" r:id="rId72"/>
    <p:sldId id="351" r:id="rId73"/>
    <p:sldId id="399" r:id="rId74"/>
  </p:sldIdLst>
  <p:sldSz cx="12192000" cy="6858000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C2C3"/>
    <a:srgbClr val="D4A248"/>
    <a:srgbClr val="E0BC7A"/>
    <a:srgbClr val="99FF33"/>
    <a:srgbClr val="E49CD1"/>
    <a:srgbClr val="83CD69"/>
    <a:srgbClr val="6A5482"/>
    <a:srgbClr val="FF5050"/>
    <a:srgbClr val="787650"/>
    <a:srgbClr val="5C76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09" autoAdjust="0"/>
    <p:restoredTop sz="94660"/>
  </p:normalViewPr>
  <p:slideViewPr>
    <p:cSldViewPr snapToGrid="0">
      <p:cViewPr varScale="1">
        <p:scale>
          <a:sx n="69" d="100"/>
          <a:sy n="69" d="100"/>
        </p:scale>
        <p:origin x="6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EEEDAEB-D380-4361-A624-2ABF4EEF6256}" type="VALUE">
                      <a:rPr lang="en-US"/>
                      <a:pPr/>
                      <a:t>[VALOR]</a:t>
                    </a:fld>
                    <a:r>
                      <a:rPr lang="en-US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A88-4EDC-A736-9C523D55B347}"/>
                </c:ext>
              </c:extLst>
            </c:dLbl>
            <c:dLbl>
              <c:idx val="1"/>
              <c:layout>
                <c:manualLayout>
                  <c:x val="0"/>
                  <c:y val="-4.6296296296296294E-3"/>
                </c:manualLayout>
              </c:layout>
              <c:tx>
                <c:rich>
                  <a:bodyPr/>
                  <a:lstStyle/>
                  <a:p>
                    <a:fld id="{1B776802-BD81-4237-9AD1-7EA150FCA2DB}" type="VALUE">
                      <a:rPr lang="en-US"/>
                      <a:pPr/>
                      <a:t>[VALOR]</a:t>
                    </a:fld>
                    <a:r>
                      <a:rPr lang="en-US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A88-4EDC-A736-9C523D55B34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D410D10-AF1B-4323-9D1D-D0B0B8E11B24}" type="VALUE">
                      <a:rPr lang="en-US"/>
                      <a:pPr/>
                      <a:t>[VALOR]</a:t>
                    </a:fld>
                    <a:r>
                      <a:rPr lang="en-US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A88-4EDC-A736-9C523D55B34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4B2E0D72-6CB5-40AA-B436-F15EC766BC9E}" type="VALUE">
                      <a:rPr lang="en-US"/>
                      <a:pPr/>
                      <a:t>[VALOR]</a:t>
                    </a:fld>
                    <a:r>
                      <a:rPr lang="en-US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A88-4EDC-A736-9C523D55B347}"/>
                </c:ext>
              </c:extLst>
            </c:dLbl>
            <c:dLbl>
              <c:idx val="4"/>
              <c:layout>
                <c:manualLayout>
                  <c:x val="2.4193548387096774E-2"/>
                  <c:y val="-3.866906556964253E-2"/>
                </c:manualLayout>
              </c:layout>
              <c:tx>
                <c:rich>
                  <a:bodyPr/>
                  <a:lstStyle/>
                  <a:p>
                    <a:fld id="{DDE9808F-3D5F-459B-B932-02D3A3F2A727}" type="VALUE">
                      <a:rPr lang="en-US"/>
                      <a:pPr/>
                      <a:t>[VALOR]</a:t>
                    </a:fld>
                    <a:r>
                      <a:rPr lang="en-US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5A88-4EDC-A736-9C523D55B347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B8894C88-8ECC-4DF5-95E4-6099531CAF52}" type="VALUE">
                      <a:rPr lang="en-US"/>
                      <a:pPr/>
                      <a:t>[VALOR]</a:t>
                    </a:fld>
                    <a:r>
                      <a:rPr lang="en-US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A88-4EDC-A736-9C523D55B347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1EB926B7-F5D4-4D82-B9A2-F9E0B2A74CE6}" type="VALUE">
                      <a:rPr lang="en-US"/>
                      <a:pPr/>
                      <a:t>[VALOR]</a:t>
                    </a:fld>
                    <a:r>
                      <a:rPr lang="en-US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5A88-4EDC-A736-9C523D55B3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Hoja1!$A$12:$A$18</c:f>
              <c:strCache>
                <c:ptCount val="7"/>
                <c:pt idx="0">
                  <c:v>II</c:v>
                </c:pt>
                <c:pt idx="1">
                  <c:v>III</c:v>
                </c:pt>
                <c:pt idx="2">
                  <c:v>IV</c:v>
                </c:pt>
                <c:pt idx="3">
                  <c:v>V</c:v>
                </c:pt>
                <c:pt idx="4">
                  <c:v>VI</c:v>
                </c:pt>
                <c:pt idx="5">
                  <c:v>VII</c:v>
                </c:pt>
                <c:pt idx="6">
                  <c:v>VIII</c:v>
                </c:pt>
              </c:strCache>
            </c:strRef>
          </c:cat>
          <c:val>
            <c:numRef>
              <c:f>Hoja1!$B$12:$B$18</c:f>
              <c:numCache>
                <c:formatCode>0.00</c:formatCode>
                <c:ptCount val="7"/>
                <c:pt idx="0">
                  <c:v>3.466377500364473</c:v>
                </c:pt>
                <c:pt idx="1">
                  <c:v>10.218779563547594</c:v>
                </c:pt>
                <c:pt idx="2">
                  <c:v>29.485853659574783</c:v>
                </c:pt>
                <c:pt idx="3">
                  <c:v>5.3786209193658063</c:v>
                </c:pt>
                <c:pt idx="4">
                  <c:v>6.1016076184962849</c:v>
                </c:pt>
                <c:pt idx="5">
                  <c:v>28.613821453997126</c:v>
                </c:pt>
                <c:pt idx="6">
                  <c:v>16.734939284653933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A88-4EDC-A736-9C523D55B3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6820536"/>
        <c:axId val="266817400"/>
      </c:barChart>
      <c:catAx>
        <c:axId val="266820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R"/>
          </a:p>
        </c:txPr>
        <c:crossAx val="266817400"/>
        <c:crosses val="autoZero"/>
        <c:auto val="1"/>
        <c:lblAlgn val="ctr"/>
        <c:lblOffset val="100"/>
        <c:noMultiLvlLbl val="0"/>
      </c:catAx>
      <c:valAx>
        <c:axId val="266817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R"/>
          </a:p>
        </c:txPr>
        <c:crossAx val="266820536"/>
        <c:crosses val="autoZero"/>
        <c:crossBetween val="between"/>
      </c:valAx>
      <c:spPr>
        <a:noFill/>
        <a:ln>
          <a:solidFill>
            <a:schemeClr val="accent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s-C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3.xml"/><Relationship Id="rId2" Type="http://schemas.openxmlformats.org/officeDocument/2006/relationships/slide" Target="../slides/slide30.xml"/><Relationship Id="rId1" Type="http://schemas.openxmlformats.org/officeDocument/2006/relationships/slide" Target="../slides/slide46.xml"/><Relationship Id="rId4" Type="http://schemas.openxmlformats.org/officeDocument/2006/relationships/slide" Target="../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119510-2812-4DC3-B83E-03769F9AE1A0}" type="doc">
      <dgm:prSet loTypeId="urn:microsoft.com/office/officeart/2005/8/layout/radial6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R"/>
        </a:p>
      </dgm:t>
    </dgm:pt>
    <dgm:pt modelId="{47D6A50C-7942-4636-AA58-F6DB54712E49}">
      <dgm:prSet phldrT="[Texto]"/>
      <dgm:spPr/>
      <dgm:t>
        <a:bodyPr/>
        <a:lstStyle/>
        <a:p>
          <a:r>
            <a:rPr lang="es-CR" dirty="0"/>
            <a:t>Plan de manejo de la cuenca del río Barranca 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E15A9186-8D5A-4943-9900-28C0C182F81B}" type="parTrans" cxnId="{D4BE2AC9-B692-44DA-B8C2-BD7CC11B6368}">
      <dgm:prSet/>
      <dgm:spPr/>
      <dgm:t>
        <a:bodyPr/>
        <a:lstStyle/>
        <a:p>
          <a:endParaRPr lang="es-CR"/>
        </a:p>
      </dgm:t>
    </dgm:pt>
    <dgm:pt modelId="{597BC53B-B8CC-4BEF-A964-E2CD74916A85}" type="sibTrans" cxnId="{D4BE2AC9-B692-44DA-B8C2-BD7CC11B6368}">
      <dgm:prSet/>
      <dgm:spPr/>
      <dgm:t>
        <a:bodyPr/>
        <a:lstStyle/>
        <a:p>
          <a:endParaRPr lang="es-CR"/>
        </a:p>
      </dgm:t>
    </dgm:pt>
    <dgm:pt modelId="{6A773217-EDA4-40F9-BC6D-DD82148B1262}">
      <dgm:prSet phldrT="[Texto]"/>
      <dgm:spPr/>
      <dgm:t>
        <a:bodyPr/>
        <a:lstStyle/>
        <a:p>
          <a:r>
            <a:rPr lang="es-CR" dirty="0"/>
            <a:t>DIAGNOSTICO BIOFISICO 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DDC87B0B-D6FD-4ADF-9B23-9BC1225E2786}" type="parTrans" cxnId="{12A08F3E-430A-4C2E-9A87-02EF02733FCC}">
      <dgm:prSet/>
      <dgm:spPr/>
      <dgm:t>
        <a:bodyPr/>
        <a:lstStyle/>
        <a:p>
          <a:endParaRPr lang="es-CR"/>
        </a:p>
      </dgm:t>
    </dgm:pt>
    <dgm:pt modelId="{38669816-DECE-4632-9A84-462E8C327A13}" type="sibTrans" cxnId="{12A08F3E-430A-4C2E-9A87-02EF02733FCC}">
      <dgm:prSet/>
      <dgm:spPr/>
      <dgm:t>
        <a:bodyPr/>
        <a:lstStyle/>
        <a:p>
          <a:endParaRPr lang="es-CR"/>
        </a:p>
      </dgm:t>
    </dgm:pt>
    <dgm:pt modelId="{9C1EC39B-46DB-4ADF-8779-75D839588017}">
      <dgm:prSet phldrT="[Texto]"/>
      <dgm:spPr/>
      <dgm:t>
        <a:bodyPr/>
        <a:lstStyle/>
        <a:p>
          <a:r>
            <a:rPr lang="es-CR" dirty="0"/>
            <a:t>DIAGNÓSTICO PARTICIPATIVO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F79C71F7-A244-4CA6-A660-ABBC00CE8CE1}" type="parTrans" cxnId="{FBAA66EB-7E1C-44F6-8A93-E85966279C8C}">
      <dgm:prSet/>
      <dgm:spPr/>
      <dgm:t>
        <a:bodyPr/>
        <a:lstStyle/>
        <a:p>
          <a:endParaRPr lang="es-CR"/>
        </a:p>
      </dgm:t>
    </dgm:pt>
    <dgm:pt modelId="{B648C1A6-6EA7-4504-94D6-52D569D5FB25}" type="sibTrans" cxnId="{FBAA66EB-7E1C-44F6-8A93-E85966279C8C}">
      <dgm:prSet/>
      <dgm:spPr/>
      <dgm:t>
        <a:bodyPr/>
        <a:lstStyle/>
        <a:p>
          <a:endParaRPr lang="es-CR"/>
        </a:p>
      </dgm:t>
    </dgm:pt>
    <dgm:pt modelId="{63DFF355-B5F6-4CCE-B851-CA97284FAA4C}">
      <dgm:prSet phldrT="[Texto]"/>
      <dgm:spPr/>
      <dgm:t>
        <a:bodyPr/>
        <a:lstStyle/>
        <a:p>
          <a:r>
            <a:rPr lang="es-CR" dirty="0"/>
            <a:t>DIAGNOSTICO SOCIOECONÓMICO 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7832D8C8-2344-4308-9948-324FBAA3A537}" type="parTrans" cxnId="{037A81C2-76B0-4884-BB98-DBE474E9018F}">
      <dgm:prSet/>
      <dgm:spPr/>
      <dgm:t>
        <a:bodyPr/>
        <a:lstStyle/>
        <a:p>
          <a:endParaRPr lang="es-CR"/>
        </a:p>
      </dgm:t>
    </dgm:pt>
    <dgm:pt modelId="{49A65015-BFDE-486E-815A-52CC6CFACC9B}" type="sibTrans" cxnId="{037A81C2-76B0-4884-BB98-DBE474E9018F}">
      <dgm:prSet/>
      <dgm:spPr/>
      <dgm:t>
        <a:bodyPr/>
        <a:lstStyle/>
        <a:p>
          <a:endParaRPr lang="es-CR"/>
        </a:p>
      </dgm:t>
    </dgm:pt>
    <dgm:pt modelId="{BBEC8C3C-AADE-44CF-868A-AFDA63663DF6}" type="pres">
      <dgm:prSet presAssocID="{80119510-2812-4DC3-B83E-03769F9AE1A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585996E-6540-4498-A5B0-879492EE9213}" type="pres">
      <dgm:prSet presAssocID="{47D6A50C-7942-4636-AA58-F6DB54712E49}" presName="centerShape" presStyleLbl="node0" presStyleIdx="0" presStyleCnt="1"/>
      <dgm:spPr/>
    </dgm:pt>
    <dgm:pt modelId="{F4C958ED-3EAA-4406-A0EE-E93D6DC1616F}" type="pres">
      <dgm:prSet presAssocID="{6A773217-EDA4-40F9-BC6D-DD82148B1262}" presName="node" presStyleLbl="node1" presStyleIdx="0" presStyleCnt="3" custScaleX="224188">
        <dgm:presLayoutVars>
          <dgm:bulletEnabled val="1"/>
        </dgm:presLayoutVars>
      </dgm:prSet>
      <dgm:spPr/>
    </dgm:pt>
    <dgm:pt modelId="{6996B81B-4758-42C3-B16E-98187061259B}" type="pres">
      <dgm:prSet presAssocID="{6A773217-EDA4-40F9-BC6D-DD82148B1262}" presName="dummy" presStyleCnt="0"/>
      <dgm:spPr/>
    </dgm:pt>
    <dgm:pt modelId="{2456D387-8E2A-46F3-9F47-F2D8022C7BD1}" type="pres">
      <dgm:prSet presAssocID="{38669816-DECE-4632-9A84-462E8C327A13}" presName="sibTrans" presStyleLbl="sibTrans2D1" presStyleIdx="0" presStyleCnt="3"/>
      <dgm:spPr/>
    </dgm:pt>
    <dgm:pt modelId="{CE284252-20E6-45B3-944D-5EC7D9F8C462}" type="pres">
      <dgm:prSet presAssocID="{9C1EC39B-46DB-4ADF-8779-75D839588017}" presName="node" presStyleLbl="node1" presStyleIdx="1" presStyleCnt="3" custScaleX="199544">
        <dgm:presLayoutVars>
          <dgm:bulletEnabled val="1"/>
        </dgm:presLayoutVars>
      </dgm:prSet>
      <dgm:spPr/>
    </dgm:pt>
    <dgm:pt modelId="{CEA3F1F8-BDAD-42D9-ACAA-C5F74C72F1A6}" type="pres">
      <dgm:prSet presAssocID="{9C1EC39B-46DB-4ADF-8779-75D839588017}" presName="dummy" presStyleCnt="0"/>
      <dgm:spPr/>
    </dgm:pt>
    <dgm:pt modelId="{AF07D074-4CC5-411F-9128-FFFAD6A4E71F}" type="pres">
      <dgm:prSet presAssocID="{B648C1A6-6EA7-4504-94D6-52D569D5FB25}" presName="sibTrans" presStyleLbl="sibTrans2D1" presStyleIdx="1" presStyleCnt="3"/>
      <dgm:spPr/>
    </dgm:pt>
    <dgm:pt modelId="{A91FC654-E1B5-430C-882B-9C192054FB0D}" type="pres">
      <dgm:prSet presAssocID="{63DFF355-B5F6-4CCE-B851-CA97284FAA4C}" presName="node" presStyleLbl="node1" presStyleIdx="2" presStyleCnt="3" custScaleX="201928">
        <dgm:presLayoutVars>
          <dgm:bulletEnabled val="1"/>
        </dgm:presLayoutVars>
      </dgm:prSet>
      <dgm:spPr/>
    </dgm:pt>
    <dgm:pt modelId="{1FD8FD83-1F54-44B7-B479-7B61B0F7B960}" type="pres">
      <dgm:prSet presAssocID="{63DFF355-B5F6-4CCE-B851-CA97284FAA4C}" presName="dummy" presStyleCnt="0"/>
      <dgm:spPr/>
    </dgm:pt>
    <dgm:pt modelId="{5B944ECF-E1D4-4729-AC20-49ED6B903C83}" type="pres">
      <dgm:prSet presAssocID="{49A65015-BFDE-486E-815A-52CC6CFACC9B}" presName="sibTrans" presStyleLbl="sibTrans2D1" presStyleIdx="2" presStyleCnt="3"/>
      <dgm:spPr/>
    </dgm:pt>
  </dgm:ptLst>
  <dgm:cxnLst>
    <dgm:cxn modelId="{87D84016-A317-43B2-860E-51EF8A931F9C}" type="presOf" srcId="{B648C1A6-6EA7-4504-94D6-52D569D5FB25}" destId="{AF07D074-4CC5-411F-9128-FFFAD6A4E71F}" srcOrd="0" destOrd="0" presId="urn:microsoft.com/office/officeart/2005/8/layout/radial6"/>
    <dgm:cxn modelId="{15D7752D-B3E3-4BF7-B1A5-C5951D5FCF20}" type="presOf" srcId="{38669816-DECE-4632-9A84-462E8C327A13}" destId="{2456D387-8E2A-46F3-9F47-F2D8022C7BD1}" srcOrd="0" destOrd="0" presId="urn:microsoft.com/office/officeart/2005/8/layout/radial6"/>
    <dgm:cxn modelId="{12A08F3E-430A-4C2E-9A87-02EF02733FCC}" srcId="{47D6A50C-7942-4636-AA58-F6DB54712E49}" destId="{6A773217-EDA4-40F9-BC6D-DD82148B1262}" srcOrd="0" destOrd="0" parTransId="{DDC87B0B-D6FD-4ADF-9B23-9BC1225E2786}" sibTransId="{38669816-DECE-4632-9A84-462E8C327A13}"/>
    <dgm:cxn modelId="{2D5A2757-7DFA-4644-A61F-BC913A4F1E40}" type="presOf" srcId="{6A773217-EDA4-40F9-BC6D-DD82148B1262}" destId="{F4C958ED-3EAA-4406-A0EE-E93D6DC1616F}" srcOrd="0" destOrd="0" presId="urn:microsoft.com/office/officeart/2005/8/layout/radial6"/>
    <dgm:cxn modelId="{1BE6A086-F743-4DFD-8A3B-88AC55D832B3}" type="presOf" srcId="{63DFF355-B5F6-4CCE-B851-CA97284FAA4C}" destId="{A91FC654-E1B5-430C-882B-9C192054FB0D}" srcOrd="0" destOrd="0" presId="urn:microsoft.com/office/officeart/2005/8/layout/radial6"/>
    <dgm:cxn modelId="{1F7EFC91-91E1-4807-B4D6-A2740436470D}" type="presOf" srcId="{49A65015-BFDE-486E-815A-52CC6CFACC9B}" destId="{5B944ECF-E1D4-4729-AC20-49ED6B903C83}" srcOrd="0" destOrd="0" presId="urn:microsoft.com/office/officeart/2005/8/layout/radial6"/>
    <dgm:cxn modelId="{53970AA1-ABA6-490D-A235-B1F9F8DD2157}" type="presOf" srcId="{9C1EC39B-46DB-4ADF-8779-75D839588017}" destId="{CE284252-20E6-45B3-944D-5EC7D9F8C462}" srcOrd="0" destOrd="0" presId="urn:microsoft.com/office/officeart/2005/8/layout/radial6"/>
    <dgm:cxn modelId="{037A81C2-76B0-4884-BB98-DBE474E9018F}" srcId="{47D6A50C-7942-4636-AA58-F6DB54712E49}" destId="{63DFF355-B5F6-4CCE-B851-CA97284FAA4C}" srcOrd="2" destOrd="0" parTransId="{7832D8C8-2344-4308-9948-324FBAA3A537}" sibTransId="{49A65015-BFDE-486E-815A-52CC6CFACC9B}"/>
    <dgm:cxn modelId="{983609C9-0020-438D-AC20-7CA5E8E4DDD6}" type="presOf" srcId="{80119510-2812-4DC3-B83E-03769F9AE1A0}" destId="{BBEC8C3C-AADE-44CF-868A-AFDA63663DF6}" srcOrd="0" destOrd="0" presId="urn:microsoft.com/office/officeart/2005/8/layout/radial6"/>
    <dgm:cxn modelId="{D4BE2AC9-B692-44DA-B8C2-BD7CC11B6368}" srcId="{80119510-2812-4DC3-B83E-03769F9AE1A0}" destId="{47D6A50C-7942-4636-AA58-F6DB54712E49}" srcOrd="0" destOrd="0" parTransId="{E15A9186-8D5A-4943-9900-28C0C182F81B}" sibTransId="{597BC53B-B8CC-4BEF-A964-E2CD74916A85}"/>
    <dgm:cxn modelId="{815BD8CD-09D0-457A-8B27-70AFC093CC98}" type="presOf" srcId="{47D6A50C-7942-4636-AA58-F6DB54712E49}" destId="{B585996E-6540-4498-A5B0-879492EE9213}" srcOrd="0" destOrd="0" presId="urn:microsoft.com/office/officeart/2005/8/layout/radial6"/>
    <dgm:cxn modelId="{FBAA66EB-7E1C-44F6-8A93-E85966279C8C}" srcId="{47D6A50C-7942-4636-AA58-F6DB54712E49}" destId="{9C1EC39B-46DB-4ADF-8779-75D839588017}" srcOrd="1" destOrd="0" parTransId="{F79C71F7-A244-4CA6-A660-ABBC00CE8CE1}" sibTransId="{B648C1A6-6EA7-4504-94D6-52D569D5FB25}"/>
    <dgm:cxn modelId="{2BC55816-E493-4631-878C-8A8017DA7EAF}" type="presParOf" srcId="{BBEC8C3C-AADE-44CF-868A-AFDA63663DF6}" destId="{B585996E-6540-4498-A5B0-879492EE9213}" srcOrd="0" destOrd="0" presId="urn:microsoft.com/office/officeart/2005/8/layout/radial6"/>
    <dgm:cxn modelId="{C7784630-2978-47E2-880F-E5E85FC1E0D4}" type="presParOf" srcId="{BBEC8C3C-AADE-44CF-868A-AFDA63663DF6}" destId="{F4C958ED-3EAA-4406-A0EE-E93D6DC1616F}" srcOrd="1" destOrd="0" presId="urn:microsoft.com/office/officeart/2005/8/layout/radial6"/>
    <dgm:cxn modelId="{0A07DC62-77AD-40C1-822E-F717B83BDA75}" type="presParOf" srcId="{BBEC8C3C-AADE-44CF-868A-AFDA63663DF6}" destId="{6996B81B-4758-42C3-B16E-98187061259B}" srcOrd="2" destOrd="0" presId="urn:microsoft.com/office/officeart/2005/8/layout/radial6"/>
    <dgm:cxn modelId="{7585EC91-4ECA-42CA-8140-4ED49AB8EB3E}" type="presParOf" srcId="{BBEC8C3C-AADE-44CF-868A-AFDA63663DF6}" destId="{2456D387-8E2A-46F3-9F47-F2D8022C7BD1}" srcOrd="3" destOrd="0" presId="urn:microsoft.com/office/officeart/2005/8/layout/radial6"/>
    <dgm:cxn modelId="{FED6D8EF-63B2-4350-A12F-7813FBB376D6}" type="presParOf" srcId="{BBEC8C3C-AADE-44CF-868A-AFDA63663DF6}" destId="{CE284252-20E6-45B3-944D-5EC7D9F8C462}" srcOrd="4" destOrd="0" presId="urn:microsoft.com/office/officeart/2005/8/layout/radial6"/>
    <dgm:cxn modelId="{C46040AB-0629-4DCA-B9F7-B821402E7B89}" type="presParOf" srcId="{BBEC8C3C-AADE-44CF-868A-AFDA63663DF6}" destId="{CEA3F1F8-BDAD-42D9-ACAA-C5F74C72F1A6}" srcOrd="5" destOrd="0" presId="urn:microsoft.com/office/officeart/2005/8/layout/radial6"/>
    <dgm:cxn modelId="{5BF0D9FF-781B-4656-895D-197FD7D419A1}" type="presParOf" srcId="{BBEC8C3C-AADE-44CF-868A-AFDA63663DF6}" destId="{AF07D074-4CC5-411F-9128-FFFAD6A4E71F}" srcOrd="6" destOrd="0" presId="urn:microsoft.com/office/officeart/2005/8/layout/radial6"/>
    <dgm:cxn modelId="{FEF46D8C-872E-44E2-99A3-7BD7961748D0}" type="presParOf" srcId="{BBEC8C3C-AADE-44CF-868A-AFDA63663DF6}" destId="{A91FC654-E1B5-430C-882B-9C192054FB0D}" srcOrd="7" destOrd="0" presId="urn:microsoft.com/office/officeart/2005/8/layout/radial6"/>
    <dgm:cxn modelId="{00B1350B-21AB-4E8F-A025-98B328F84603}" type="presParOf" srcId="{BBEC8C3C-AADE-44CF-868A-AFDA63663DF6}" destId="{1FD8FD83-1F54-44B7-B479-7B61B0F7B960}" srcOrd="8" destOrd="0" presId="urn:microsoft.com/office/officeart/2005/8/layout/radial6"/>
    <dgm:cxn modelId="{5939F8F7-151C-4B3B-BAA9-A55170535244}" type="presParOf" srcId="{BBEC8C3C-AADE-44CF-868A-AFDA63663DF6}" destId="{5B944ECF-E1D4-4729-AC20-49ED6B903C83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A94F49-81B9-4D48-9665-CFF37DE889BE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R"/>
        </a:p>
      </dgm:t>
    </dgm:pt>
    <dgm:pt modelId="{813AB9F1-73E0-41D5-907A-7C034B947E77}">
      <dgm:prSet phldrT="[Texto]" custT="1"/>
      <dgm:spPr>
        <a:solidFill>
          <a:srgbClr val="D4A248">
            <a:alpha val="50000"/>
          </a:srgbClr>
        </a:solidFill>
      </dgm:spPr>
      <dgm:t>
        <a:bodyPr/>
        <a:lstStyle/>
        <a:p>
          <a:r>
            <a:rPr lang="es-CR" sz="2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PROGRAMA I. </a:t>
          </a:r>
          <a:r>
            <a:rPr lang="es-CR" sz="28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Conservación de suelos, bosques y áreas protegidas</a:t>
          </a:r>
          <a:endParaRPr lang="es-CR" sz="2800" dirty="0"/>
        </a:p>
      </dgm:t>
    </dgm:pt>
    <dgm:pt modelId="{3F8399CE-6CE5-4E85-A08A-06FDD0F88E8E}" type="parTrans" cxnId="{6A11ECB3-EBB2-430C-8BA8-3BBA27F8605D}">
      <dgm:prSet/>
      <dgm:spPr/>
      <dgm:t>
        <a:bodyPr/>
        <a:lstStyle/>
        <a:p>
          <a:endParaRPr lang="es-CR"/>
        </a:p>
      </dgm:t>
    </dgm:pt>
    <dgm:pt modelId="{5B03896B-1DB0-480F-B4E5-55C5D2FE7AA3}" type="sibTrans" cxnId="{6A11ECB3-EBB2-430C-8BA8-3BBA27F8605D}">
      <dgm:prSet/>
      <dgm:spPr/>
      <dgm:t>
        <a:bodyPr/>
        <a:lstStyle/>
        <a:p>
          <a:endParaRPr lang="es-CR"/>
        </a:p>
      </dgm:t>
    </dgm:pt>
    <dgm:pt modelId="{E8CF990D-4CAB-47CB-8404-7C35AE80903B}">
      <dgm:prSet phldrT="[Texto]"/>
      <dgm:spPr/>
      <dgm:t>
        <a:bodyPr/>
        <a:lstStyle/>
        <a:p>
          <a:pPr rtl="0"/>
          <a:r>
            <a:rPr lang="es-CR" b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Control de la erosión y cárcavas</a:t>
          </a:r>
          <a:endParaRPr lang="es-CR" dirty="0"/>
        </a:p>
      </dgm:t>
    </dgm:pt>
    <dgm:pt modelId="{25B691F9-A1C4-4E7C-B5C5-61D7FD724BFE}" type="parTrans" cxnId="{5CF4C662-4DCA-4AFA-B043-2B70E1134BB4}">
      <dgm:prSet/>
      <dgm:spPr/>
      <dgm:t>
        <a:bodyPr/>
        <a:lstStyle/>
        <a:p>
          <a:endParaRPr lang="es-CR"/>
        </a:p>
      </dgm:t>
    </dgm:pt>
    <dgm:pt modelId="{083EDF55-9E53-40AA-BA68-5489D8E9C1DF}" type="sibTrans" cxnId="{5CF4C662-4DCA-4AFA-B043-2B70E1134BB4}">
      <dgm:prSet/>
      <dgm:spPr/>
      <dgm:t>
        <a:bodyPr/>
        <a:lstStyle/>
        <a:p>
          <a:endParaRPr lang="es-CR"/>
        </a:p>
      </dgm:t>
    </dgm:pt>
    <dgm:pt modelId="{57ADB5E1-6252-48BF-B1BC-B01669F0E9DD}">
      <dgm:prSet phldrT="[Texto]"/>
      <dgm:spPr/>
      <dgm:t>
        <a:bodyPr/>
        <a:lstStyle/>
        <a:p>
          <a:r>
            <a:rPr lang="es-CR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Mejoramiento de la fertilidad de suelos</a:t>
          </a:r>
          <a:endParaRPr lang="es-CR" dirty="0"/>
        </a:p>
      </dgm:t>
    </dgm:pt>
    <dgm:pt modelId="{9C0C6589-1885-4E00-9ADB-49B7DE6BE26F}" type="parTrans" cxnId="{6FBED8CB-1FC1-483E-AB88-D7D5712E9A40}">
      <dgm:prSet/>
      <dgm:spPr/>
      <dgm:t>
        <a:bodyPr/>
        <a:lstStyle/>
        <a:p>
          <a:endParaRPr lang="es-CR"/>
        </a:p>
      </dgm:t>
    </dgm:pt>
    <dgm:pt modelId="{F7955772-1732-497D-8B8F-9EA48E41F74B}" type="sibTrans" cxnId="{6FBED8CB-1FC1-483E-AB88-D7D5712E9A40}">
      <dgm:prSet/>
      <dgm:spPr/>
      <dgm:t>
        <a:bodyPr/>
        <a:lstStyle/>
        <a:p>
          <a:endParaRPr lang="es-CR"/>
        </a:p>
      </dgm:t>
    </dgm:pt>
    <dgm:pt modelId="{356CEA82-020D-4B5C-B686-CF55335FF80D}">
      <dgm:prSet phldrT="[Texto]"/>
      <dgm:spPr/>
      <dgm:t>
        <a:bodyPr/>
        <a:lstStyle/>
        <a:p>
          <a:pPr rtl="0"/>
          <a:r>
            <a:rPr lang="es-CR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Recuperación y restauración de suelos degradados</a:t>
          </a:r>
          <a:endParaRPr lang="es-CR" dirty="0"/>
        </a:p>
      </dgm:t>
    </dgm:pt>
    <dgm:pt modelId="{53BEF418-EAA9-4DF8-8889-FCC94303C6CE}" type="parTrans" cxnId="{83B24461-8A90-447B-B60E-D0841D5EF8BC}">
      <dgm:prSet/>
      <dgm:spPr/>
      <dgm:t>
        <a:bodyPr/>
        <a:lstStyle/>
        <a:p>
          <a:endParaRPr lang="es-CR"/>
        </a:p>
      </dgm:t>
    </dgm:pt>
    <dgm:pt modelId="{18325DA0-A2B1-4181-9334-3E3B4AAEBF91}" type="sibTrans" cxnId="{83B24461-8A90-447B-B60E-D0841D5EF8BC}">
      <dgm:prSet/>
      <dgm:spPr/>
      <dgm:t>
        <a:bodyPr/>
        <a:lstStyle/>
        <a:p>
          <a:endParaRPr lang="es-CR"/>
        </a:p>
      </dgm:t>
    </dgm:pt>
    <dgm:pt modelId="{AEDE126A-24DD-4CEC-AA94-553A436517FA}">
      <dgm:prSet phldrT="[Texto]"/>
      <dgm:spPr/>
      <dgm:t>
        <a:bodyPr/>
        <a:lstStyle/>
        <a:p>
          <a:pPr rtl="0"/>
          <a:r>
            <a:rPr lang="es-ES" dirty="0">
              <a:solidFill>
                <a:schemeClr val="dk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Sistemas agroforestales y silvopastoriles</a:t>
          </a:r>
          <a:endParaRPr lang="es-CR" dirty="0"/>
        </a:p>
      </dgm:t>
    </dgm:pt>
    <dgm:pt modelId="{001D0DE1-9B2D-42F5-885F-75B47C07A55E}" type="parTrans" cxnId="{74EC4DA1-1793-42EF-BD4D-AC335C1CF629}">
      <dgm:prSet/>
      <dgm:spPr/>
      <dgm:t>
        <a:bodyPr/>
        <a:lstStyle/>
        <a:p>
          <a:endParaRPr lang="es-CR"/>
        </a:p>
      </dgm:t>
    </dgm:pt>
    <dgm:pt modelId="{96C19253-4547-49AA-B80E-DFADEDABF7D1}" type="sibTrans" cxnId="{74EC4DA1-1793-42EF-BD4D-AC335C1CF629}">
      <dgm:prSet/>
      <dgm:spPr/>
      <dgm:t>
        <a:bodyPr/>
        <a:lstStyle/>
        <a:p>
          <a:endParaRPr lang="es-CR"/>
        </a:p>
      </dgm:t>
    </dgm:pt>
    <dgm:pt modelId="{57FBA528-A263-443D-A5AE-F6DB35989824}">
      <dgm:prSet/>
      <dgm:spPr/>
      <dgm:t>
        <a:bodyPr/>
        <a:lstStyle/>
        <a:p>
          <a:pPr rtl="0"/>
          <a:r>
            <a:rPr lang="es-ES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Control de deslizamientos</a:t>
          </a:r>
          <a:endParaRPr lang="es-ES" dirty="0">
            <a:solidFill>
              <a:srgbClr val="0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6C55D6D-3893-4DED-BD9F-3D4A0DC4F6AE}" type="parTrans" cxnId="{8A8687AF-28B8-4A69-A9AA-D1B3AEF9DEED}">
      <dgm:prSet/>
      <dgm:spPr/>
      <dgm:t>
        <a:bodyPr/>
        <a:lstStyle/>
        <a:p>
          <a:endParaRPr lang="es-CR"/>
        </a:p>
      </dgm:t>
    </dgm:pt>
    <dgm:pt modelId="{F19CA595-A718-4F7E-AAAA-0FDD99F97F56}" type="sibTrans" cxnId="{8A8687AF-28B8-4A69-A9AA-D1B3AEF9DEED}">
      <dgm:prSet/>
      <dgm:spPr/>
      <dgm:t>
        <a:bodyPr/>
        <a:lstStyle/>
        <a:p>
          <a:endParaRPr lang="es-CR"/>
        </a:p>
      </dgm:t>
    </dgm:pt>
    <dgm:pt modelId="{3BE99127-E0C3-4913-A640-9FF3DD37EA7A}">
      <dgm:prSet/>
      <dgm:spPr/>
      <dgm:t>
        <a:bodyPr/>
        <a:lstStyle/>
        <a:p>
          <a:pPr rtl="0"/>
          <a:r>
            <a:rPr lang="es-CR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Protección y recuperación de franjas ribereñas</a:t>
          </a:r>
        </a:p>
      </dgm:t>
    </dgm:pt>
    <dgm:pt modelId="{F07691E5-F8A6-4178-952E-1C6A0E86C954}" type="parTrans" cxnId="{A8BE7B53-DEB3-4068-93E6-FDAE8FFC9C4B}">
      <dgm:prSet/>
      <dgm:spPr/>
      <dgm:t>
        <a:bodyPr/>
        <a:lstStyle/>
        <a:p>
          <a:endParaRPr lang="es-CR"/>
        </a:p>
      </dgm:t>
    </dgm:pt>
    <dgm:pt modelId="{8CFB53CA-44D0-4A1E-A8E5-780D86F065AE}" type="sibTrans" cxnId="{A8BE7B53-DEB3-4068-93E6-FDAE8FFC9C4B}">
      <dgm:prSet/>
      <dgm:spPr/>
      <dgm:t>
        <a:bodyPr/>
        <a:lstStyle/>
        <a:p>
          <a:endParaRPr lang="es-CR"/>
        </a:p>
      </dgm:t>
    </dgm:pt>
    <dgm:pt modelId="{862BE5D6-62F1-49DE-9789-4A532F7D6855}">
      <dgm:prSet/>
      <dgm:spPr/>
      <dgm:t>
        <a:bodyPr/>
        <a:lstStyle/>
        <a:p>
          <a:endParaRPr lang="es-CR"/>
        </a:p>
      </dgm:t>
    </dgm:pt>
    <dgm:pt modelId="{39DE975A-C55F-4F2C-9A6C-58CD1A42FA65}" type="parTrans" cxnId="{772B60BB-B303-4EB1-9852-F1C4CA2203DA}">
      <dgm:prSet/>
      <dgm:spPr/>
      <dgm:t>
        <a:bodyPr/>
        <a:lstStyle/>
        <a:p>
          <a:endParaRPr lang="es-CR"/>
        </a:p>
      </dgm:t>
    </dgm:pt>
    <dgm:pt modelId="{CF713ADF-A13D-4596-B112-E94AEA2D2CD9}" type="sibTrans" cxnId="{772B60BB-B303-4EB1-9852-F1C4CA2203DA}">
      <dgm:prSet/>
      <dgm:spPr/>
      <dgm:t>
        <a:bodyPr/>
        <a:lstStyle/>
        <a:p>
          <a:endParaRPr lang="es-CR"/>
        </a:p>
      </dgm:t>
    </dgm:pt>
    <dgm:pt modelId="{07253FE3-5E9D-4240-95E9-91142EDCC994}">
      <dgm:prSet/>
      <dgm:spPr/>
      <dgm:t>
        <a:bodyPr/>
        <a:lstStyle/>
        <a:p>
          <a:pPr rtl="0"/>
          <a:r>
            <a:rPr lang="es-ES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Co-manejo de áreas protegidas y corredores biológicos</a:t>
          </a:r>
          <a:endParaRPr lang="es-CR" dirty="0">
            <a:solidFill>
              <a:srgbClr val="0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573FF64-C285-4343-8EF0-94441DD983BE}" type="parTrans" cxnId="{EB0FA26C-A70C-42DB-8DC1-E53289AC6705}">
      <dgm:prSet/>
      <dgm:spPr/>
      <dgm:t>
        <a:bodyPr/>
        <a:lstStyle/>
        <a:p>
          <a:endParaRPr lang="es-CR"/>
        </a:p>
      </dgm:t>
    </dgm:pt>
    <dgm:pt modelId="{48445A11-D7EA-4FF1-AECA-4F29643C7B04}" type="sibTrans" cxnId="{EB0FA26C-A70C-42DB-8DC1-E53289AC6705}">
      <dgm:prSet/>
      <dgm:spPr/>
      <dgm:t>
        <a:bodyPr/>
        <a:lstStyle/>
        <a:p>
          <a:endParaRPr lang="es-CR"/>
        </a:p>
      </dgm:t>
    </dgm:pt>
    <dgm:pt modelId="{93BC7E83-275A-4D07-BD4C-2562FA257347}">
      <dgm:prSet/>
      <dgm:spPr/>
      <dgm:t>
        <a:bodyPr/>
        <a:lstStyle/>
        <a:p>
          <a:endParaRPr lang="es-CR"/>
        </a:p>
      </dgm:t>
    </dgm:pt>
    <dgm:pt modelId="{C58E162B-F392-433B-910D-55E7545D5E9F}" type="parTrans" cxnId="{AD3D45DE-E6AC-43E0-A13E-3A03CDC405E3}">
      <dgm:prSet/>
      <dgm:spPr/>
      <dgm:t>
        <a:bodyPr/>
        <a:lstStyle/>
        <a:p>
          <a:endParaRPr lang="es-CR"/>
        </a:p>
      </dgm:t>
    </dgm:pt>
    <dgm:pt modelId="{0EFFEDC5-6E23-48A5-8C9D-041F442741A1}" type="sibTrans" cxnId="{AD3D45DE-E6AC-43E0-A13E-3A03CDC405E3}">
      <dgm:prSet/>
      <dgm:spPr/>
      <dgm:t>
        <a:bodyPr/>
        <a:lstStyle/>
        <a:p>
          <a:endParaRPr lang="es-CR"/>
        </a:p>
      </dgm:t>
    </dgm:pt>
    <dgm:pt modelId="{DD260529-891C-43B5-B6A8-2FEB8E292084}">
      <dgm:prSet/>
      <dgm:spPr/>
      <dgm:t>
        <a:bodyPr/>
        <a:lstStyle/>
        <a:p>
          <a:endParaRPr lang="es-CR"/>
        </a:p>
      </dgm:t>
    </dgm:pt>
    <dgm:pt modelId="{09CF8A04-B7FA-4827-B018-4A0B72F8AAFF}" type="parTrans" cxnId="{B1D437D6-DB30-4BED-BB3B-F606893395A7}">
      <dgm:prSet/>
      <dgm:spPr/>
      <dgm:t>
        <a:bodyPr/>
        <a:lstStyle/>
        <a:p>
          <a:endParaRPr lang="es-CR"/>
        </a:p>
      </dgm:t>
    </dgm:pt>
    <dgm:pt modelId="{3959C9FA-8AC1-4271-8B5E-A99E797E45D7}" type="sibTrans" cxnId="{B1D437D6-DB30-4BED-BB3B-F606893395A7}">
      <dgm:prSet/>
      <dgm:spPr/>
      <dgm:t>
        <a:bodyPr/>
        <a:lstStyle/>
        <a:p>
          <a:endParaRPr lang="es-CR"/>
        </a:p>
      </dgm:t>
    </dgm:pt>
    <dgm:pt modelId="{B485A013-A595-41BF-9CFC-7D6AE5CBD6AB}">
      <dgm:prSet/>
      <dgm:spPr/>
      <dgm:t>
        <a:bodyPr/>
        <a:lstStyle/>
        <a:p>
          <a:endParaRPr lang="es-CR"/>
        </a:p>
      </dgm:t>
    </dgm:pt>
    <dgm:pt modelId="{0264CCC6-2187-4495-A630-C521398CFA30}" type="parTrans" cxnId="{8070703E-73A3-4B86-8A4B-E77C018F2189}">
      <dgm:prSet/>
      <dgm:spPr/>
      <dgm:t>
        <a:bodyPr/>
        <a:lstStyle/>
        <a:p>
          <a:endParaRPr lang="es-CR"/>
        </a:p>
      </dgm:t>
    </dgm:pt>
    <dgm:pt modelId="{0C4C6241-064A-4AF8-A01D-8F573AC75A4D}" type="sibTrans" cxnId="{8070703E-73A3-4B86-8A4B-E77C018F2189}">
      <dgm:prSet/>
      <dgm:spPr/>
      <dgm:t>
        <a:bodyPr/>
        <a:lstStyle/>
        <a:p>
          <a:endParaRPr lang="es-CR"/>
        </a:p>
      </dgm:t>
    </dgm:pt>
    <dgm:pt modelId="{8F8A4089-3413-45A9-B56E-5D35B5C57622}">
      <dgm:prSet/>
      <dgm:spPr/>
      <dgm:t>
        <a:bodyPr/>
        <a:lstStyle/>
        <a:p>
          <a:endParaRPr lang="es-CR"/>
        </a:p>
      </dgm:t>
    </dgm:pt>
    <dgm:pt modelId="{2C21C0E4-98C9-44D7-93FF-E93EE27F1BC8}" type="parTrans" cxnId="{89A632C4-3939-43B3-9E75-9BC266090D70}">
      <dgm:prSet/>
      <dgm:spPr/>
      <dgm:t>
        <a:bodyPr/>
        <a:lstStyle/>
        <a:p>
          <a:endParaRPr lang="es-CR"/>
        </a:p>
      </dgm:t>
    </dgm:pt>
    <dgm:pt modelId="{409E9471-494E-479C-9C92-7A534E665D68}" type="sibTrans" cxnId="{89A632C4-3939-43B3-9E75-9BC266090D70}">
      <dgm:prSet/>
      <dgm:spPr/>
      <dgm:t>
        <a:bodyPr/>
        <a:lstStyle/>
        <a:p>
          <a:endParaRPr lang="es-CR"/>
        </a:p>
      </dgm:t>
    </dgm:pt>
    <dgm:pt modelId="{4BB8FB45-32AE-4B04-8838-8CD9FEFCD814}" type="pres">
      <dgm:prSet presAssocID="{B2A94F49-81B9-4D48-9665-CFF37DE889BE}" presName="composite" presStyleCnt="0">
        <dgm:presLayoutVars>
          <dgm:chMax val="1"/>
          <dgm:dir/>
          <dgm:resizeHandles val="exact"/>
        </dgm:presLayoutVars>
      </dgm:prSet>
      <dgm:spPr/>
    </dgm:pt>
    <dgm:pt modelId="{6D8E9CFF-3434-4430-A45C-62A631D04AFF}" type="pres">
      <dgm:prSet presAssocID="{B2A94F49-81B9-4D48-9665-CFF37DE889BE}" presName="radial" presStyleCnt="0">
        <dgm:presLayoutVars>
          <dgm:animLvl val="ctr"/>
        </dgm:presLayoutVars>
      </dgm:prSet>
      <dgm:spPr/>
    </dgm:pt>
    <dgm:pt modelId="{AD00E718-1913-4F30-B1C2-F6E01628496B}" type="pres">
      <dgm:prSet presAssocID="{813AB9F1-73E0-41D5-907A-7C034B947E77}" presName="centerShape" presStyleLbl="vennNode1" presStyleIdx="0" presStyleCnt="8" custScaleX="109121"/>
      <dgm:spPr/>
    </dgm:pt>
    <dgm:pt modelId="{61AADDB8-93FE-4178-97C4-71477FA81E18}" type="pres">
      <dgm:prSet presAssocID="{E8CF990D-4CAB-47CB-8404-7C35AE80903B}" presName="node" presStyleLbl="vennNode1" presStyleIdx="1" presStyleCnt="8">
        <dgm:presLayoutVars>
          <dgm:bulletEnabled val="1"/>
        </dgm:presLayoutVars>
      </dgm:prSet>
      <dgm:spPr/>
    </dgm:pt>
    <dgm:pt modelId="{8F98FA00-1610-4141-99A8-18E786EAFD43}" type="pres">
      <dgm:prSet presAssocID="{57ADB5E1-6252-48BF-B1BC-B01669F0E9DD}" presName="node" presStyleLbl="vennNode1" presStyleIdx="2" presStyleCnt="8" custRadScaleRad="103908" custRadScaleInc="358">
        <dgm:presLayoutVars>
          <dgm:bulletEnabled val="1"/>
        </dgm:presLayoutVars>
      </dgm:prSet>
      <dgm:spPr/>
    </dgm:pt>
    <dgm:pt modelId="{D77E5EA5-0D7F-4E7B-90AD-6A10C0EFC135}" type="pres">
      <dgm:prSet presAssocID="{356CEA82-020D-4B5C-B686-CF55335FF80D}" presName="node" presStyleLbl="vennNode1" presStyleIdx="3" presStyleCnt="8">
        <dgm:presLayoutVars>
          <dgm:bulletEnabled val="1"/>
        </dgm:presLayoutVars>
      </dgm:prSet>
      <dgm:spPr/>
    </dgm:pt>
    <dgm:pt modelId="{CC64A99C-17D0-48D5-B131-DE5B5B8AE4AB}" type="pres">
      <dgm:prSet presAssocID="{57FBA528-A263-443D-A5AE-F6DB35989824}" presName="node" presStyleLbl="vennNode1" presStyleIdx="4" presStyleCnt="8">
        <dgm:presLayoutVars>
          <dgm:bulletEnabled val="1"/>
        </dgm:presLayoutVars>
      </dgm:prSet>
      <dgm:spPr/>
    </dgm:pt>
    <dgm:pt modelId="{873AC24D-186A-4F4A-A7CF-FAE6D4936A43}" type="pres">
      <dgm:prSet presAssocID="{AEDE126A-24DD-4CEC-AA94-553A436517FA}" presName="node" presStyleLbl="vennNode1" presStyleIdx="5" presStyleCnt="8">
        <dgm:presLayoutVars>
          <dgm:bulletEnabled val="1"/>
        </dgm:presLayoutVars>
      </dgm:prSet>
      <dgm:spPr/>
    </dgm:pt>
    <dgm:pt modelId="{A26C2805-68AB-4F67-BABB-BB1C8917FCBC}" type="pres">
      <dgm:prSet presAssocID="{3BE99127-E0C3-4913-A640-9FF3DD37EA7A}" presName="node" presStyleLbl="vennNode1" presStyleIdx="6" presStyleCnt="8">
        <dgm:presLayoutVars>
          <dgm:bulletEnabled val="1"/>
        </dgm:presLayoutVars>
      </dgm:prSet>
      <dgm:spPr/>
    </dgm:pt>
    <dgm:pt modelId="{49640AD2-140D-4474-A76B-FF023E2F0CD3}" type="pres">
      <dgm:prSet presAssocID="{07253FE3-5E9D-4240-95E9-91142EDCC994}" presName="node" presStyleLbl="vennNode1" presStyleIdx="7" presStyleCnt="8">
        <dgm:presLayoutVars>
          <dgm:bulletEnabled val="1"/>
        </dgm:presLayoutVars>
      </dgm:prSet>
      <dgm:spPr/>
    </dgm:pt>
  </dgm:ptLst>
  <dgm:cxnLst>
    <dgm:cxn modelId="{64B22337-919F-46BC-93EC-ED2C030AE873}" type="presOf" srcId="{813AB9F1-73E0-41D5-907A-7C034B947E77}" destId="{AD00E718-1913-4F30-B1C2-F6E01628496B}" srcOrd="0" destOrd="0" presId="urn:microsoft.com/office/officeart/2005/8/layout/radial3"/>
    <dgm:cxn modelId="{8070703E-73A3-4B86-8A4B-E77C018F2189}" srcId="{B2A94F49-81B9-4D48-9665-CFF37DE889BE}" destId="{B485A013-A595-41BF-9CFC-7D6AE5CBD6AB}" srcOrd="4" destOrd="0" parTransId="{0264CCC6-2187-4495-A630-C521398CFA30}" sibTransId="{0C4C6241-064A-4AF8-A01D-8F573AC75A4D}"/>
    <dgm:cxn modelId="{F22D1B41-A5B3-4D05-B618-847C381F1306}" type="presOf" srcId="{07253FE3-5E9D-4240-95E9-91142EDCC994}" destId="{49640AD2-140D-4474-A76B-FF023E2F0CD3}" srcOrd="0" destOrd="0" presId="urn:microsoft.com/office/officeart/2005/8/layout/radial3"/>
    <dgm:cxn modelId="{83B24461-8A90-447B-B60E-D0841D5EF8BC}" srcId="{813AB9F1-73E0-41D5-907A-7C034B947E77}" destId="{356CEA82-020D-4B5C-B686-CF55335FF80D}" srcOrd="2" destOrd="0" parTransId="{53BEF418-EAA9-4DF8-8889-FCC94303C6CE}" sibTransId="{18325DA0-A2B1-4181-9334-3E3B4AAEBF91}"/>
    <dgm:cxn modelId="{5CF4C662-4DCA-4AFA-B043-2B70E1134BB4}" srcId="{813AB9F1-73E0-41D5-907A-7C034B947E77}" destId="{E8CF990D-4CAB-47CB-8404-7C35AE80903B}" srcOrd="0" destOrd="0" parTransId="{25B691F9-A1C4-4E7C-B5C5-61D7FD724BFE}" sibTransId="{083EDF55-9E53-40AA-BA68-5489D8E9C1DF}"/>
    <dgm:cxn modelId="{098D5A64-35BF-415C-AE4A-2F45F12A1AC3}" type="presOf" srcId="{3BE99127-E0C3-4913-A640-9FF3DD37EA7A}" destId="{A26C2805-68AB-4F67-BABB-BB1C8917FCBC}" srcOrd="0" destOrd="0" presId="urn:microsoft.com/office/officeart/2005/8/layout/radial3"/>
    <dgm:cxn modelId="{D21E6245-E9BD-4759-A1B9-590B0C839BF4}" type="presOf" srcId="{B2A94F49-81B9-4D48-9665-CFF37DE889BE}" destId="{4BB8FB45-32AE-4B04-8838-8CD9FEFCD814}" srcOrd="0" destOrd="0" presId="urn:microsoft.com/office/officeart/2005/8/layout/radial3"/>
    <dgm:cxn modelId="{EB0FA26C-A70C-42DB-8DC1-E53289AC6705}" srcId="{813AB9F1-73E0-41D5-907A-7C034B947E77}" destId="{07253FE3-5E9D-4240-95E9-91142EDCC994}" srcOrd="6" destOrd="0" parTransId="{6573FF64-C285-4343-8EF0-94441DD983BE}" sibTransId="{48445A11-D7EA-4FF1-AECA-4F29643C7B04}"/>
    <dgm:cxn modelId="{A8BE7B53-DEB3-4068-93E6-FDAE8FFC9C4B}" srcId="{813AB9F1-73E0-41D5-907A-7C034B947E77}" destId="{3BE99127-E0C3-4913-A640-9FF3DD37EA7A}" srcOrd="5" destOrd="0" parTransId="{F07691E5-F8A6-4178-952E-1C6A0E86C954}" sibTransId="{8CFB53CA-44D0-4A1E-A8E5-780D86F065AE}"/>
    <dgm:cxn modelId="{74EC4DA1-1793-42EF-BD4D-AC335C1CF629}" srcId="{813AB9F1-73E0-41D5-907A-7C034B947E77}" destId="{AEDE126A-24DD-4CEC-AA94-553A436517FA}" srcOrd="4" destOrd="0" parTransId="{001D0DE1-9B2D-42F5-885F-75B47C07A55E}" sibTransId="{96C19253-4547-49AA-B80E-DFADEDABF7D1}"/>
    <dgm:cxn modelId="{AAE7B6A2-DAC5-49A5-981D-BB0849AF4A20}" type="presOf" srcId="{356CEA82-020D-4B5C-B686-CF55335FF80D}" destId="{D77E5EA5-0D7F-4E7B-90AD-6A10C0EFC135}" srcOrd="0" destOrd="0" presId="urn:microsoft.com/office/officeart/2005/8/layout/radial3"/>
    <dgm:cxn modelId="{8A8687AF-28B8-4A69-A9AA-D1B3AEF9DEED}" srcId="{813AB9F1-73E0-41D5-907A-7C034B947E77}" destId="{57FBA528-A263-443D-A5AE-F6DB35989824}" srcOrd="3" destOrd="0" parTransId="{86C55D6D-3893-4DED-BD9F-3D4A0DC4F6AE}" sibTransId="{F19CA595-A718-4F7E-AAAA-0FDD99F97F56}"/>
    <dgm:cxn modelId="{6A11ECB3-EBB2-430C-8BA8-3BBA27F8605D}" srcId="{B2A94F49-81B9-4D48-9665-CFF37DE889BE}" destId="{813AB9F1-73E0-41D5-907A-7C034B947E77}" srcOrd="0" destOrd="0" parTransId="{3F8399CE-6CE5-4E85-A08A-06FDD0F88E8E}" sibTransId="{5B03896B-1DB0-480F-B4E5-55C5D2FE7AA3}"/>
    <dgm:cxn modelId="{8F9C0FBB-9666-4C1F-8C1B-5FA74A4A179C}" type="presOf" srcId="{57FBA528-A263-443D-A5AE-F6DB35989824}" destId="{CC64A99C-17D0-48D5-B131-DE5B5B8AE4AB}" srcOrd="0" destOrd="0" presId="urn:microsoft.com/office/officeart/2005/8/layout/radial3"/>
    <dgm:cxn modelId="{772B60BB-B303-4EB1-9852-F1C4CA2203DA}" srcId="{B2A94F49-81B9-4D48-9665-CFF37DE889BE}" destId="{862BE5D6-62F1-49DE-9789-4A532F7D6855}" srcOrd="1" destOrd="0" parTransId="{39DE975A-C55F-4F2C-9A6C-58CD1A42FA65}" sibTransId="{CF713ADF-A13D-4596-B112-E94AEA2D2CD9}"/>
    <dgm:cxn modelId="{099853BC-8FC2-40B1-8E66-6D8A9623590A}" type="presOf" srcId="{E8CF990D-4CAB-47CB-8404-7C35AE80903B}" destId="{61AADDB8-93FE-4178-97C4-71477FA81E18}" srcOrd="0" destOrd="0" presId="urn:microsoft.com/office/officeart/2005/8/layout/radial3"/>
    <dgm:cxn modelId="{7BEDB5C2-FBB1-436A-8060-A1260F5F23AF}" type="presOf" srcId="{57ADB5E1-6252-48BF-B1BC-B01669F0E9DD}" destId="{8F98FA00-1610-4141-99A8-18E786EAFD43}" srcOrd="0" destOrd="0" presId="urn:microsoft.com/office/officeart/2005/8/layout/radial3"/>
    <dgm:cxn modelId="{89A632C4-3939-43B3-9E75-9BC266090D70}" srcId="{B2A94F49-81B9-4D48-9665-CFF37DE889BE}" destId="{8F8A4089-3413-45A9-B56E-5D35B5C57622}" srcOrd="5" destOrd="0" parTransId="{2C21C0E4-98C9-44D7-93FF-E93EE27F1BC8}" sibTransId="{409E9471-494E-479C-9C92-7A534E665D68}"/>
    <dgm:cxn modelId="{6FBED8CB-1FC1-483E-AB88-D7D5712E9A40}" srcId="{813AB9F1-73E0-41D5-907A-7C034B947E77}" destId="{57ADB5E1-6252-48BF-B1BC-B01669F0E9DD}" srcOrd="1" destOrd="0" parTransId="{9C0C6589-1885-4E00-9ADB-49B7DE6BE26F}" sibTransId="{F7955772-1732-497D-8B8F-9EA48E41F74B}"/>
    <dgm:cxn modelId="{B1D437D6-DB30-4BED-BB3B-F606893395A7}" srcId="{B2A94F49-81B9-4D48-9665-CFF37DE889BE}" destId="{DD260529-891C-43B5-B6A8-2FEB8E292084}" srcOrd="3" destOrd="0" parTransId="{09CF8A04-B7FA-4827-B018-4A0B72F8AAFF}" sibTransId="{3959C9FA-8AC1-4271-8B5E-A99E797E45D7}"/>
    <dgm:cxn modelId="{AD3D45DE-E6AC-43E0-A13E-3A03CDC405E3}" srcId="{B2A94F49-81B9-4D48-9665-CFF37DE889BE}" destId="{93BC7E83-275A-4D07-BD4C-2562FA257347}" srcOrd="2" destOrd="0" parTransId="{C58E162B-F392-433B-910D-55E7545D5E9F}" sibTransId="{0EFFEDC5-6E23-48A5-8C9D-041F442741A1}"/>
    <dgm:cxn modelId="{D58A18FB-0D91-4C73-8228-393E59F28EFF}" type="presOf" srcId="{AEDE126A-24DD-4CEC-AA94-553A436517FA}" destId="{873AC24D-186A-4F4A-A7CF-FAE6D4936A43}" srcOrd="0" destOrd="0" presId="urn:microsoft.com/office/officeart/2005/8/layout/radial3"/>
    <dgm:cxn modelId="{201058D1-BFBD-4027-9AF2-35C4274FBA5D}" type="presParOf" srcId="{4BB8FB45-32AE-4B04-8838-8CD9FEFCD814}" destId="{6D8E9CFF-3434-4430-A45C-62A631D04AFF}" srcOrd="0" destOrd="0" presId="urn:microsoft.com/office/officeart/2005/8/layout/radial3"/>
    <dgm:cxn modelId="{2A41C68C-89EF-47B7-8EA6-D92C90274C80}" type="presParOf" srcId="{6D8E9CFF-3434-4430-A45C-62A631D04AFF}" destId="{AD00E718-1913-4F30-B1C2-F6E01628496B}" srcOrd="0" destOrd="0" presId="urn:microsoft.com/office/officeart/2005/8/layout/radial3"/>
    <dgm:cxn modelId="{3156FD17-BC99-4719-9106-516C908E6A4D}" type="presParOf" srcId="{6D8E9CFF-3434-4430-A45C-62A631D04AFF}" destId="{61AADDB8-93FE-4178-97C4-71477FA81E18}" srcOrd="1" destOrd="0" presId="urn:microsoft.com/office/officeart/2005/8/layout/radial3"/>
    <dgm:cxn modelId="{3FE21E0F-97A6-4131-B6C8-015EFA579757}" type="presParOf" srcId="{6D8E9CFF-3434-4430-A45C-62A631D04AFF}" destId="{8F98FA00-1610-4141-99A8-18E786EAFD43}" srcOrd="2" destOrd="0" presId="urn:microsoft.com/office/officeart/2005/8/layout/radial3"/>
    <dgm:cxn modelId="{5CA3E128-7CB1-4C5E-946A-5410A0024018}" type="presParOf" srcId="{6D8E9CFF-3434-4430-A45C-62A631D04AFF}" destId="{D77E5EA5-0D7F-4E7B-90AD-6A10C0EFC135}" srcOrd="3" destOrd="0" presId="urn:microsoft.com/office/officeart/2005/8/layout/radial3"/>
    <dgm:cxn modelId="{371926EE-B074-41B2-9B7D-CBC2AE4BFFBB}" type="presParOf" srcId="{6D8E9CFF-3434-4430-A45C-62A631D04AFF}" destId="{CC64A99C-17D0-48D5-B131-DE5B5B8AE4AB}" srcOrd="4" destOrd="0" presId="urn:microsoft.com/office/officeart/2005/8/layout/radial3"/>
    <dgm:cxn modelId="{7ABF17FE-E726-41F7-B5EA-ADC222BEE50A}" type="presParOf" srcId="{6D8E9CFF-3434-4430-A45C-62A631D04AFF}" destId="{873AC24D-186A-4F4A-A7CF-FAE6D4936A43}" srcOrd="5" destOrd="0" presId="urn:microsoft.com/office/officeart/2005/8/layout/radial3"/>
    <dgm:cxn modelId="{77F4D9EA-9F8C-4F3F-B124-412BA4FC6137}" type="presParOf" srcId="{6D8E9CFF-3434-4430-A45C-62A631D04AFF}" destId="{A26C2805-68AB-4F67-BABB-BB1C8917FCBC}" srcOrd="6" destOrd="0" presId="urn:microsoft.com/office/officeart/2005/8/layout/radial3"/>
    <dgm:cxn modelId="{31149DFC-3FCC-4BA3-B210-8B9DCE8FFE8D}" type="presParOf" srcId="{6D8E9CFF-3434-4430-A45C-62A631D04AFF}" destId="{49640AD2-140D-4474-A76B-FF023E2F0CD3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A94F49-81B9-4D48-9665-CFF37DE889BE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R"/>
        </a:p>
      </dgm:t>
    </dgm:pt>
    <dgm:pt modelId="{813AB9F1-73E0-41D5-907A-7C034B947E77}">
      <dgm:prSet phldrT="[Texto]" custT="1"/>
      <dgm:spPr>
        <a:solidFill>
          <a:schemeClr val="accent6">
            <a:lumMod val="75000"/>
            <a:alpha val="50000"/>
          </a:schemeClr>
        </a:solidFill>
      </dgm:spPr>
      <dgm:t>
        <a:bodyPr/>
        <a:lstStyle/>
        <a:p>
          <a:r>
            <a:rPr lang="es-CR" sz="28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PROGRAMA II. Gestión Integrada de los Recursos Hídricos </a:t>
          </a:r>
          <a:endParaRPr lang="es-CR" sz="2800" b="1" dirty="0"/>
        </a:p>
      </dgm:t>
    </dgm:pt>
    <dgm:pt modelId="{3F8399CE-6CE5-4E85-A08A-06FDD0F88E8E}" type="parTrans" cxnId="{6A11ECB3-EBB2-430C-8BA8-3BBA27F8605D}">
      <dgm:prSet/>
      <dgm:spPr/>
      <dgm:t>
        <a:bodyPr/>
        <a:lstStyle/>
        <a:p>
          <a:endParaRPr lang="es-CR"/>
        </a:p>
      </dgm:t>
    </dgm:pt>
    <dgm:pt modelId="{5B03896B-1DB0-480F-B4E5-55C5D2FE7AA3}" type="sibTrans" cxnId="{6A11ECB3-EBB2-430C-8BA8-3BBA27F8605D}">
      <dgm:prSet/>
      <dgm:spPr/>
      <dgm:t>
        <a:bodyPr/>
        <a:lstStyle/>
        <a:p>
          <a:endParaRPr lang="es-CR"/>
        </a:p>
      </dgm:t>
    </dgm:pt>
    <dgm:pt modelId="{E8CF990D-4CAB-47CB-8404-7C35AE80903B}">
      <dgm:prSet phldrT="[Texto]"/>
      <dgm:spPr/>
      <dgm:t>
        <a:bodyPr/>
        <a:lstStyle/>
        <a:p>
          <a:pPr rtl="0"/>
          <a:r>
            <a:rPr lang="es-CR" dirty="0">
              <a:effectLst/>
            </a:rPr>
            <a:t>Control de la contaminación de aguas residuales agropecuarias</a:t>
          </a:r>
          <a:endParaRPr lang="es-CR" dirty="0"/>
        </a:p>
      </dgm:t>
    </dgm:pt>
    <dgm:pt modelId="{25B691F9-A1C4-4E7C-B5C5-61D7FD724BFE}" type="parTrans" cxnId="{5CF4C662-4DCA-4AFA-B043-2B70E1134BB4}">
      <dgm:prSet/>
      <dgm:spPr/>
      <dgm:t>
        <a:bodyPr/>
        <a:lstStyle/>
        <a:p>
          <a:endParaRPr lang="es-CR"/>
        </a:p>
      </dgm:t>
    </dgm:pt>
    <dgm:pt modelId="{083EDF55-9E53-40AA-BA68-5489D8E9C1DF}" type="sibTrans" cxnId="{5CF4C662-4DCA-4AFA-B043-2B70E1134BB4}">
      <dgm:prSet/>
      <dgm:spPr/>
      <dgm:t>
        <a:bodyPr/>
        <a:lstStyle/>
        <a:p>
          <a:endParaRPr lang="es-CR"/>
        </a:p>
      </dgm:t>
    </dgm:pt>
    <dgm:pt modelId="{57ADB5E1-6252-48BF-B1BC-B01669F0E9DD}">
      <dgm:prSet phldrT="[Texto]"/>
      <dgm:spPr/>
      <dgm:t>
        <a:bodyPr/>
        <a:lstStyle/>
        <a:p>
          <a:r>
            <a:rPr lang="es-CR" dirty="0">
              <a:effectLst/>
            </a:rPr>
            <a:t>Monitoreo de la calidad del agua para consumo humano</a:t>
          </a:r>
          <a:endParaRPr lang="es-CR" dirty="0"/>
        </a:p>
      </dgm:t>
    </dgm:pt>
    <dgm:pt modelId="{9C0C6589-1885-4E00-9ADB-49B7DE6BE26F}" type="parTrans" cxnId="{6FBED8CB-1FC1-483E-AB88-D7D5712E9A40}">
      <dgm:prSet/>
      <dgm:spPr/>
      <dgm:t>
        <a:bodyPr/>
        <a:lstStyle/>
        <a:p>
          <a:endParaRPr lang="es-CR"/>
        </a:p>
      </dgm:t>
    </dgm:pt>
    <dgm:pt modelId="{F7955772-1732-497D-8B8F-9EA48E41F74B}" type="sibTrans" cxnId="{6FBED8CB-1FC1-483E-AB88-D7D5712E9A40}">
      <dgm:prSet/>
      <dgm:spPr/>
      <dgm:t>
        <a:bodyPr/>
        <a:lstStyle/>
        <a:p>
          <a:endParaRPr lang="es-CR"/>
        </a:p>
      </dgm:t>
    </dgm:pt>
    <dgm:pt modelId="{356CEA82-020D-4B5C-B686-CF55335FF80D}">
      <dgm:prSet phldrT="[Texto]"/>
      <dgm:spPr/>
      <dgm:t>
        <a:bodyPr/>
        <a:lstStyle/>
        <a:p>
          <a:pPr rtl="0"/>
          <a:r>
            <a:rPr lang="es-CR" dirty="0">
              <a:effectLst/>
            </a:rPr>
            <a:t>Servicios ambientales hídricos</a:t>
          </a:r>
          <a:endParaRPr lang="es-CR" dirty="0"/>
        </a:p>
      </dgm:t>
    </dgm:pt>
    <dgm:pt modelId="{53BEF418-EAA9-4DF8-8889-FCC94303C6CE}" type="parTrans" cxnId="{83B24461-8A90-447B-B60E-D0841D5EF8BC}">
      <dgm:prSet/>
      <dgm:spPr/>
      <dgm:t>
        <a:bodyPr/>
        <a:lstStyle/>
        <a:p>
          <a:endParaRPr lang="es-CR"/>
        </a:p>
      </dgm:t>
    </dgm:pt>
    <dgm:pt modelId="{18325DA0-A2B1-4181-9334-3E3B4AAEBF91}" type="sibTrans" cxnId="{83B24461-8A90-447B-B60E-D0841D5EF8BC}">
      <dgm:prSet/>
      <dgm:spPr/>
      <dgm:t>
        <a:bodyPr/>
        <a:lstStyle/>
        <a:p>
          <a:endParaRPr lang="es-CR"/>
        </a:p>
      </dgm:t>
    </dgm:pt>
    <dgm:pt modelId="{862BE5D6-62F1-49DE-9789-4A532F7D6855}">
      <dgm:prSet/>
      <dgm:spPr/>
      <dgm:t>
        <a:bodyPr/>
        <a:lstStyle/>
        <a:p>
          <a:endParaRPr lang="es-CR"/>
        </a:p>
      </dgm:t>
    </dgm:pt>
    <dgm:pt modelId="{39DE975A-C55F-4F2C-9A6C-58CD1A42FA65}" type="parTrans" cxnId="{772B60BB-B303-4EB1-9852-F1C4CA2203DA}">
      <dgm:prSet/>
      <dgm:spPr/>
      <dgm:t>
        <a:bodyPr/>
        <a:lstStyle/>
        <a:p>
          <a:endParaRPr lang="es-CR"/>
        </a:p>
      </dgm:t>
    </dgm:pt>
    <dgm:pt modelId="{CF713ADF-A13D-4596-B112-E94AEA2D2CD9}" type="sibTrans" cxnId="{772B60BB-B303-4EB1-9852-F1C4CA2203DA}">
      <dgm:prSet/>
      <dgm:spPr/>
      <dgm:t>
        <a:bodyPr/>
        <a:lstStyle/>
        <a:p>
          <a:endParaRPr lang="es-CR"/>
        </a:p>
      </dgm:t>
    </dgm:pt>
    <dgm:pt modelId="{93BC7E83-275A-4D07-BD4C-2562FA257347}">
      <dgm:prSet/>
      <dgm:spPr/>
      <dgm:t>
        <a:bodyPr/>
        <a:lstStyle/>
        <a:p>
          <a:endParaRPr lang="es-CR"/>
        </a:p>
      </dgm:t>
    </dgm:pt>
    <dgm:pt modelId="{C58E162B-F392-433B-910D-55E7545D5E9F}" type="parTrans" cxnId="{AD3D45DE-E6AC-43E0-A13E-3A03CDC405E3}">
      <dgm:prSet/>
      <dgm:spPr/>
      <dgm:t>
        <a:bodyPr/>
        <a:lstStyle/>
        <a:p>
          <a:endParaRPr lang="es-CR"/>
        </a:p>
      </dgm:t>
    </dgm:pt>
    <dgm:pt modelId="{0EFFEDC5-6E23-48A5-8C9D-041F442741A1}" type="sibTrans" cxnId="{AD3D45DE-E6AC-43E0-A13E-3A03CDC405E3}">
      <dgm:prSet/>
      <dgm:spPr/>
      <dgm:t>
        <a:bodyPr/>
        <a:lstStyle/>
        <a:p>
          <a:endParaRPr lang="es-CR"/>
        </a:p>
      </dgm:t>
    </dgm:pt>
    <dgm:pt modelId="{DD260529-891C-43B5-B6A8-2FEB8E292084}">
      <dgm:prSet/>
      <dgm:spPr/>
      <dgm:t>
        <a:bodyPr/>
        <a:lstStyle/>
        <a:p>
          <a:endParaRPr lang="es-CR"/>
        </a:p>
      </dgm:t>
    </dgm:pt>
    <dgm:pt modelId="{09CF8A04-B7FA-4827-B018-4A0B72F8AAFF}" type="parTrans" cxnId="{B1D437D6-DB30-4BED-BB3B-F606893395A7}">
      <dgm:prSet/>
      <dgm:spPr/>
      <dgm:t>
        <a:bodyPr/>
        <a:lstStyle/>
        <a:p>
          <a:endParaRPr lang="es-CR"/>
        </a:p>
      </dgm:t>
    </dgm:pt>
    <dgm:pt modelId="{3959C9FA-8AC1-4271-8B5E-A99E797E45D7}" type="sibTrans" cxnId="{B1D437D6-DB30-4BED-BB3B-F606893395A7}">
      <dgm:prSet/>
      <dgm:spPr/>
      <dgm:t>
        <a:bodyPr/>
        <a:lstStyle/>
        <a:p>
          <a:endParaRPr lang="es-CR"/>
        </a:p>
      </dgm:t>
    </dgm:pt>
    <dgm:pt modelId="{7AC00720-C627-415B-98CE-E32B472A3537}">
      <dgm:prSet/>
      <dgm:spPr/>
      <dgm:t>
        <a:bodyPr/>
        <a:lstStyle/>
        <a:p>
          <a:endParaRPr lang="es-CR"/>
        </a:p>
      </dgm:t>
    </dgm:pt>
    <dgm:pt modelId="{F5E30016-A327-43C8-89B1-4CF1A9F65F32}" type="parTrans" cxnId="{C08C2CFE-E4A2-42FC-97F6-B77BF5DD54E5}">
      <dgm:prSet/>
      <dgm:spPr/>
      <dgm:t>
        <a:bodyPr/>
        <a:lstStyle/>
        <a:p>
          <a:endParaRPr lang="es-CR"/>
        </a:p>
      </dgm:t>
    </dgm:pt>
    <dgm:pt modelId="{6BFFFDC0-B52F-45D1-8C22-7C62CD5D5AB8}" type="sibTrans" cxnId="{C08C2CFE-E4A2-42FC-97F6-B77BF5DD54E5}">
      <dgm:prSet/>
      <dgm:spPr/>
      <dgm:t>
        <a:bodyPr/>
        <a:lstStyle/>
        <a:p>
          <a:endParaRPr lang="es-CR"/>
        </a:p>
      </dgm:t>
    </dgm:pt>
    <dgm:pt modelId="{BEE829A9-E35F-40C5-B7B8-BD549FF7AD1C}">
      <dgm:prSet/>
      <dgm:spPr/>
      <dgm:t>
        <a:bodyPr/>
        <a:lstStyle/>
        <a:p>
          <a:r>
            <a:rPr lang="es-CR" dirty="0">
              <a:effectLst/>
            </a:rPr>
            <a:t>Monitoreo del caudal ecológico (participativo e inclusivo)</a:t>
          </a:r>
          <a:endParaRPr lang="es-CR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5C0B6A10-5892-48AD-81DD-B0CACFA1FF06}" type="parTrans" cxnId="{E2E08648-7332-4C82-B09C-542695CE55AA}">
      <dgm:prSet/>
      <dgm:spPr/>
      <dgm:t>
        <a:bodyPr/>
        <a:lstStyle/>
        <a:p>
          <a:endParaRPr lang="es-CR"/>
        </a:p>
      </dgm:t>
    </dgm:pt>
    <dgm:pt modelId="{51AC86CC-4603-401B-A9C3-69F61205B116}" type="sibTrans" cxnId="{E2E08648-7332-4C82-B09C-542695CE55AA}">
      <dgm:prSet/>
      <dgm:spPr/>
      <dgm:t>
        <a:bodyPr/>
        <a:lstStyle/>
        <a:p>
          <a:endParaRPr lang="es-CR"/>
        </a:p>
      </dgm:t>
    </dgm:pt>
    <dgm:pt modelId="{1EBDBCE9-5908-4A3B-8F82-3D9E9EF6A315}">
      <dgm:prSet/>
      <dgm:spPr/>
      <dgm:t>
        <a:bodyPr/>
        <a:lstStyle/>
        <a:p>
          <a:r>
            <a:rPr lang="es-CR" dirty="0">
              <a:effectLst/>
            </a:rPr>
            <a:t>Uso eficiente del agua en los hogares rurales</a:t>
          </a:r>
          <a:endParaRPr lang="es-CR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B050A37D-4E19-4A8D-9D64-99DF1D873F8A}" type="parTrans" cxnId="{7D63EAF3-2D8D-45FC-AD00-60E362DFE412}">
      <dgm:prSet/>
      <dgm:spPr/>
      <dgm:t>
        <a:bodyPr/>
        <a:lstStyle/>
        <a:p>
          <a:endParaRPr lang="es-CR"/>
        </a:p>
      </dgm:t>
    </dgm:pt>
    <dgm:pt modelId="{C00E2655-9E6F-4FA8-9843-EF8DFEE245C0}" type="sibTrans" cxnId="{7D63EAF3-2D8D-45FC-AD00-60E362DFE412}">
      <dgm:prSet/>
      <dgm:spPr/>
      <dgm:t>
        <a:bodyPr/>
        <a:lstStyle/>
        <a:p>
          <a:endParaRPr lang="es-CR"/>
        </a:p>
      </dgm:t>
    </dgm:pt>
    <dgm:pt modelId="{CA17AA20-8DC7-4737-AE5E-BBD00DDA052D}">
      <dgm:prSet/>
      <dgm:spPr/>
      <dgm:t>
        <a:bodyPr/>
        <a:lstStyle/>
        <a:p>
          <a:r>
            <a:rPr lang="es-CR" dirty="0">
              <a:effectLst/>
            </a:rPr>
            <a:t>Protección y manejo de fuentes de agua, incluyendo compra de tierras</a:t>
          </a:r>
          <a:endParaRPr lang="es-CR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0F4FCC55-3C2E-4D7B-B74A-AF189F1D9C39}" type="parTrans" cxnId="{C4F89EEC-F2FA-4F80-8C0B-6BA59F551B20}">
      <dgm:prSet/>
      <dgm:spPr/>
      <dgm:t>
        <a:bodyPr/>
        <a:lstStyle/>
        <a:p>
          <a:endParaRPr lang="es-CR"/>
        </a:p>
      </dgm:t>
    </dgm:pt>
    <dgm:pt modelId="{960B2EC9-713E-49AE-B7B6-89A74A3FF72E}" type="sibTrans" cxnId="{C4F89EEC-F2FA-4F80-8C0B-6BA59F551B20}">
      <dgm:prSet/>
      <dgm:spPr/>
      <dgm:t>
        <a:bodyPr/>
        <a:lstStyle/>
        <a:p>
          <a:endParaRPr lang="es-CR"/>
        </a:p>
      </dgm:t>
    </dgm:pt>
    <dgm:pt modelId="{5067E057-77D6-490F-AEEA-E20EE6B40AAF}">
      <dgm:prSet/>
      <dgm:spPr/>
      <dgm:t>
        <a:bodyPr/>
        <a:lstStyle/>
        <a:p>
          <a:r>
            <a:rPr lang="es-CR" dirty="0">
              <a:effectLst/>
            </a:rPr>
            <a:t>Gestión de la información hídrica</a:t>
          </a:r>
          <a:endParaRPr lang="es-CR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C692A373-D0CD-40DF-BD47-E55C2A78E2D5}" type="parTrans" cxnId="{CC409672-BC03-45DA-AE88-939DF2E6BAEA}">
      <dgm:prSet/>
      <dgm:spPr/>
      <dgm:t>
        <a:bodyPr/>
        <a:lstStyle/>
        <a:p>
          <a:endParaRPr lang="es-CR"/>
        </a:p>
      </dgm:t>
    </dgm:pt>
    <dgm:pt modelId="{E8F3F59F-EC81-4B7C-9E1B-85A6DDE70F2D}" type="sibTrans" cxnId="{CC409672-BC03-45DA-AE88-939DF2E6BAEA}">
      <dgm:prSet/>
      <dgm:spPr/>
      <dgm:t>
        <a:bodyPr/>
        <a:lstStyle/>
        <a:p>
          <a:endParaRPr lang="es-CR"/>
        </a:p>
      </dgm:t>
    </dgm:pt>
    <dgm:pt modelId="{ECBCE35F-964A-4E19-8616-F1F1BEA4485E}">
      <dgm:prSet/>
      <dgm:spPr/>
      <dgm:t>
        <a:bodyPr/>
        <a:lstStyle/>
        <a:p>
          <a:r>
            <a:rPr lang="es-CR" dirty="0">
              <a:effectLst/>
            </a:rPr>
            <a:t>Acceso, distribución y regulación tarifaria de los recursos hídricos</a:t>
          </a:r>
          <a:endParaRPr lang="es-CR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5064D947-2ED3-4751-81A9-A353391A05D3}" type="parTrans" cxnId="{61B150E4-43DF-40F5-A499-EC4CF3F59EA8}">
      <dgm:prSet/>
      <dgm:spPr/>
      <dgm:t>
        <a:bodyPr/>
        <a:lstStyle/>
        <a:p>
          <a:endParaRPr lang="es-CR"/>
        </a:p>
      </dgm:t>
    </dgm:pt>
    <dgm:pt modelId="{EA84796A-EB4F-48A6-9A50-7612F10DDA5F}" type="sibTrans" cxnId="{61B150E4-43DF-40F5-A499-EC4CF3F59EA8}">
      <dgm:prSet/>
      <dgm:spPr/>
      <dgm:t>
        <a:bodyPr/>
        <a:lstStyle/>
        <a:p>
          <a:endParaRPr lang="es-CR"/>
        </a:p>
      </dgm:t>
    </dgm:pt>
    <dgm:pt modelId="{D662FA5E-675C-48EB-9159-147673075ED0}">
      <dgm:prSet/>
      <dgm:spPr/>
      <dgm:t>
        <a:bodyPr/>
        <a:lstStyle/>
        <a:p>
          <a:r>
            <a:rPr lang="es-419" dirty="0">
              <a:effectLst/>
            </a:rPr>
            <a:t>Investigación sobre las aguas subterráneas</a:t>
          </a:r>
          <a:endParaRPr lang="es-CR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1A7DBF65-8163-4D88-B0A2-6C4C75A2FC72}" type="parTrans" cxnId="{419CF8AC-5018-4E51-8083-81DF4CD40BF8}">
      <dgm:prSet/>
      <dgm:spPr/>
      <dgm:t>
        <a:bodyPr/>
        <a:lstStyle/>
        <a:p>
          <a:endParaRPr lang="es-CR"/>
        </a:p>
      </dgm:t>
    </dgm:pt>
    <dgm:pt modelId="{B0A333C1-90B2-4813-B462-59176D75E4CE}" type="sibTrans" cxnId="{419CF8AC-5018-4E51-8083-81DF4CD40BF8}">
      <dgm:prSet/>
      <dgm:spPr/>
      <dgm:t>
        <a:bodyPr/>
        <a:lstStyle/>
        <a:p>
          <a:endParaRPr lang="es-CR"/>
        </a:p>
      </dgm:t>
    </dgm:pt>
    <dgm:pt modelId="{4BB8FB45-32AE-4B04-8838-8CD9FEFCD814}" type="pres">
      <dgm:prSet presAssocID="{B2A94F49-81B9-4D48-9665-CFF37DE889BE}" presName="composite" presStyleCnt="0">
        <dgm:presLayoutVars>
          <dgm:chMax val="1"/>
          <dgm:dir/>
          <dgm:resizeHandles val="exact"/>
        </dgm:presLayoutVars>
      </dgm:prSet>
      <dgm:spPr/>
    </dgm:pt>
    <dgm:pt modelId="{6D8E9CFF-3434-4430-A45C-62A631D04AFF}" type="pres">
      <dgm:prSet presAssocID="{B2A94F49-81B9-4D48-9665-CFF37DE889BE}" presName="radial" presStyleCnt="0">
        <dgm:presLayoutVars>
          <dgm:animLvl val="ctr"/>
        </dgm:presLayoutVars>
      </dgm:prSet>
      <dgm:spPr/>
    </dgm:pt>
    <dgm:pt modelId="{AD00E718-1913-4F30-B1C2-F6E01628496B}" type="pres">
      <dgm:prSet presAssocID="{813AB9F1-73E0-41D5-907A-7C034B947E77}" presName="centerShape" presStyleLbl="vennNode1" presStyleIdx="0" presStyleCnt="10" custScaleX="109121"/>
      <dgm:spPr/>
    </dgm:pt>
    <dgm:pt modelId="{61AADDB8-93FE-4178-97C4-71477FA81E18}" type="pres">
      <dgm:prSet presAssocID="{E8CF990D-4CAB-47CB-8404-7C35AE80903B}" presName="node" presStyleLbl="vennNode1" presStyleIdx="1" presStyleCnt="10">
        <dgm:presLayoutVars>
          <dgm:bulletEnabled val="1"/>
        </dgm:presLayoutVars>
      </dgm:prSet>
      <dgm:spPr/>
    </dgm:pt>
    <dgm:pt modelId="{8F98FA00-1610-4141-99A8-18E786EAFD43}" type="pres">
      <dgm:prSet presAssocID="{57ADB5E1-6252-48BF-B1BC-B01669F0E9DD}" presName="node" presStyleLbl="vennNode1" presStyleIdx="2" presStyleCnt="10" custRadScaleRad="103908" custRadScaleInc="358">
        <dgm:presLayoutVars>
          <dgm:bulletEnabled val="1"/>
        </dgm:presLayoutVars>
      </dgm:prSet>
      <dgm:spPr/>
    </dgm:pt>
    <dgm:pt modelId="{D77E5EA5-0D7F-4E7B-90AD-6A10C0EFC135}" type="pres">
      <dgm:prSet presAssocID="{356CEA82-020D-4B5C-B686-CF55335FF80D}" presName="node" presStyleLbl="vennNode1" presStyleIdx="3" presStyleCnt="10">
        <dgm:presLayoutVars>
          <dgm:bulletEnabled val="1"/>
        </dgm:presLayoutVars>
      </dgm:prSet>
      <dgm:spPr/>
    </dgm:pt>
    <dgm:pt modelId="{ADCEB9BA-AB48-4B27-A2FC-018337A249F8}" type="pres">
      <dgm:prSet presAssocID="{BEE829A9-E35F-40C5-B7B8-BD549FF7AD1C}" presName="node" presStyleLbl="vennNode1" presStyleIdx="4" presStyleCnt="10">
        <dgm:presLayoutVars>
          <dgm:bulletEnabled val="1"/>
        </dgm:presLayoutVars>
      </dgm:prSet>
      <dgm:spPr/>
    </dgm:pt>
    <dgm:pt modelId="{A30C7536-DCF6-4F7A-AA71-288B0B0E4283}" type="pres">
      <dgm:prSet presAssocID="{1EBDBCE9-5908-4A3B-8F82-3D9E9EF6A315}" presName="node" presStyleLbl="vennNode1" presStyleIdx="5" presStyleCnt="10">
        <dgm:presLayoutVars>
          <dgm:bulletEnabled val="1"/>
        </dgm:presLayoutVars>
      </dgm:prSet>
      <dgm:spPr/>
    </dgm:pt>
    <dgm:pt modelId="{DA202DA3-32C4-44C1-8400-BA0418E0A489}" type="pres">
      <dgm:prSet presAssocID="{CA17AA20-8DC7-4737-AE5E-BBD00DDA052D}" presName="node" presStyleLbl="vennNode1" presStyleIdx="6" presStyleCnt="10">
        <dgm:presLayoutVars>
          <dgm:bulletEnabled val="1"/>
        </dgm:presLayoutVars>
      </dgm:prSet>
      <dgm:spPr/>
    </dgm:pt>
    <dgm:pt modelId="{5EA9D29E-4D8D-4296-AB52-D45816434104}" type="pres">
      <dgm:prSet presAssocID="{5067E057-77D6-490F-AEEA-E20EE6B40AAF}" presName="node" presStyleLbl="vennNode1" presStyleIdx="7" presStyleCnt="10">
        <dgm:presLayoutVars>
          <dgm:bulletEnabled val="1"/>
        </dgm:presLayoutVars>
      </dgm:prSet>
      <dgm:spPr/>
    </dgm:pt>
    <dgm:pt modelId="{E7B750BC-C616-4C02-8727-A922E84E6852}" type="pres">
      <dgm:prSet presAssocID="{D662FA5E-675C-48EB-9159-147673075ED0}" presName="node" presStyleLbl="vennNode1" presStyleIdx="8" presStyleCnt="10">
        <dgm:presLayoutVars>
          <dgm:bulletEnabled val="1"/>
        </dgm:presLayoutVars>
      </dgm:prSet>
      <dgm:spPr/>
    </dgm:pt>
    <dgm:pt modelId="{B9018354-72B6-4F69-846F-79958678122F}" type="pres">
      <dgm:prSet presAssocID="{ECBCE35F-964A-4E19-8616-F1F1BEA4485E}" presName="node" presStyleLbl="vennNode1" presStyleIdx="9" presStyleCnt="10">
        <dgm:presLayoutVars>
          <dgm:bulletEnabled val="1"/>
        </dgm:presLayoutVars>
      </dgm:prSet>
      <dgm:spPr/>
    </dgm:pt>
  </dgm:ptLst>
  <dgm:cxnLst>
    <dgm:cxn modelId="{2CC29C00-E3D4-4DC7-861F-49147FAB51D4}" type="presOf" srcId="{E8CF990D-4CAB-47CB-8404-7C35AE80903B}" destId="{61AADDB8-93FE-4178-97C4-71477FA81E18}" srcOrd="0" destOrd="0" presId="urn:microsoft.com/office/officeart/2005/8/layout/radial3"/>
    <dgm:cxn modelId="{A0965928-941F-40E1-9683-53A7BD20F52A}" type="presOf" srcId="{813AB9F1-73E0-41D5-907A-7C034B947E77}" destId="{AD00E718-1913-4F30-B1C2-F6E01628496B}" srcOrd="0" destOrd="0" presId="urn:microsoft.com/office/officeart/2005/8/layout/radial3"/>
    <dgm:cxn modelId="{83B24461-8A90-447B-B60E-D0841D5EF8BC}" srcId="{813AB9F1-73E0-41D5-907A-7C034B947E77}" destId="{356CEA82-020D-4B5C-B686-CF55335FF80D}" srcOrd="2" destOrd="0" parTransId="{53BEF418-EAA9-4DF8-8889-FCC94303C6CE}" sibTransId="{18325DA0-A2B1-4181-9334-3E3B4AAEBF91}"/>
    <dgm:cxn modelId="{5CF4C662-4DCA-4AFA-B043-2B70E1134BB4}" srcId="{813AB9F1-73E0-41D5-907A-7C034B947E77}" destId="{E8CF990D-4CAB-47CB-8404-7C35AE80903B}" srcOrd="0" destOrd="0" parTransId="{25B691F9-A1C4-4E7C-B5C5-61D7FD724BFE}" sibTransId="{083EDF55-9E53-40AA-BA68-5489D8E9C1DF}"/>
    <dgm:cxn modelId="{E2E08648-7332-4C82-B09C-542695CE55AA}" srcId="{813AB9F1-73E0-41D5-907A-7C034B947E77}" destId="{BEE829A9-E35F-40C5-B7B8-BD549FF7AD1C}" srcOrd="3" destOrd="0" parTransId="{5C0B6A10-5892-48AD-81DD-B0CACFA1FF06}" sibTransId="{51AC86CC-4603-401B-A9C3-69F61205B116}"/>
    <dgm:cxn modelId="{AC83D04D-97E6-405D-A65B-D41073E290E4}" type="presOf" srcId="{B2A94F49-81B9-4D48-9665-CFF37DE889BE}" destId="{4BB8FB45-32AE-4B04-8838-8CD9FEFCD814}" srcOrd="0" destOrd="0" presId="urn:microsoft.com/office/officeart/2005/8/layout/radial3"/>
    <dgm:cxn modelId="{15D2B54E-58D2-47A0-8434-8DCF2458AA82}" type="presOf" srcId="{ECBCE35F-964A-4E19-8616-F1F1BEA4485E}" destId="{B9018354-72B6-4F69-846F-79958678122F}" srcOrd="0" destOrd="0" presId="urn:microsoft.com/office/officeart/2005/8/layout/radial3"/>
    <dgm:cxn modelId="{A0F05251-DC02-46EA-BD79-4130A0E30DE2}" type="presOf" srcId="{1EBDBCE9-5908-4A3B-8F82-3D9E9EF6A315}" destId="{A30C7536-DCF6-4F7A-AA71-288B0B0E4283}" srcOrd="0" destOrd="0" presId="urn:microsoft.com/office/officeart/2005/8/layout/radial3"/>
    <dgm:cxn modelId="{CC409672-BC03-45DA-AE88-939DF2E6BAEA}" srcId="{813AB9F1-73E0-41D5-907A-7C034B947E77}" destId="{5067E057-77D6-490F-AEEA-E20EE6B40AAF}" srcOrd="6" destOrd="0" parTransId="{C692A373-D0CD-40DF-BD47-E55C2A78E2D5}" sibTransId="{E8F3F59F-EC81-4B7C-9E1B-85A6DDE70F2D}"/>
    <dgm:cxn modelId="{3A4D1DA3-3402-4770-9B24-7D32EB06A6C0}" type="presOf" srcId="{5067E057-77D6-490F-AEEA-E20EE6B40AAF}" destId="{5EA9D29E-4D8D-4296-AB52-D45816434104}" srcOrd="0" destOrd="0" presId="urn:microsoft.com/office/officeart/2005/8/layout/radial3"/>
    <dgm:cxn modelId="{419CF8AC-5018-4E51-8083-81DF4CD40BF8}" srcId="{813AB9F1-73E0-41D5-907A-7C034B947E77}" destId="{D662FA5E-675C-48EB-9159-147673075ED0}" srcOrd="7" destOrd="0" parTransId="{1A7DBF65-8163-4D88-B0A2-6C4C75A2FC72}" sibTransId="{B0A333C1-90B2-4813-B462-59176D75E4CE}"/>
    <dgm:cxn modelId="{6A11ECB3-EBB2-430C-8BA8-3BBA27F8605D}" srcId="{B2A94F49-81B9-4D48-9665-CFF37DE889BE}" destId="{813AB9F1-73E0-41D5-907A-7C034B947E77}" srcOrd="0" destOrd="0" parTransId="{3F8399CE-6CE5-4E85-A08A-06FDD0F88E8E}" sibTransId="{5B03896B-1DB0-480F-B4E5-55C5D2FE7AA3}"/>
    <dgm:cxn modelId="{CDD335BA-791C-48B6-9403-668107130269}" type="presOf" srcId="{BEE829A9-E35F-40C5-B7B8-BD549FF7AD1C}" destId="{ADCEB9BA-AB48-4B27-A2FC-018337A249F8}" srcOrd="0" destOrd="0" presId="urn:microsoft.com/office/officeart/2005/8/layout/radial3"/>
    <dgm:cxn modelId="{772B60BB-B303-4EB1-9852-F1C4CA2203DA}" srcId="{B2A94F49-81B9-4D48-9665-CFF37DE889BE}" destId="{862BE5D6-62F1-49DE-9789-4A532F7D6855}" srcOrd="1" destOrd="0" parTransId="{39DE975A-C55F-4F2C-9A6C-58CD1A42FA65}" sibTransId="{CF713ADF-A13D-4596-B112-E94AEA2D2CD9}"/>
    <dgm:cxn modelId="{156007C6-A75F-4F9B-8A22-074369DADF9B}" type="presOf" srcId="{D662FA5E-675C-48EB-9159-147673075ED0}" destId="{E7B750BC-C616-4C02-8727-A922E84E6852}" srcOrd="0" destOrd="0" presId="urn:microsoft.com/office/officeart/2005/8/layout/radial3"/>
    <dgm:cxn modelId="{6FBED8CB-1FC1-483E-AB88-D7D5712E9A40}" srcId="{813AB9F1-73E0-41D5-907A-7C034B947E77}" destId="{57ADB5E1-6252-48BF-B1BC-B01669F0E9DD}" srcOrd="1" destOrd="0" parTransId="{9C0C6589-1885-4E00-9ADB-49B7DE6BE26F}" sibTransId="{F7955772-1732-497D-8B8F-9EA48E41F74B}"/>
    <dgm:cxn modelId="{B1D437D6-DB30-4BED-BB3B-F606893395A7}" srcId="{B2A94F49-81B9-4D48-9665-CFF37DE889BE}" destId="{DD260529-891C-43B5-B6A8-2FEB8E292084}" srcOrd="3" destOrd="0" parTransId="{09CF8A04-B7FA-4827-B018-4A0B72F8AAFF}" sibTransId="{3959C9FA-8AC1-4271-8B5E-A99E797E45D7}"/>
    <dgm:cxn modelId="{AD3D45DE-E6AC-43E0-A13E-3A03CDC405E3}" srcId="{B2A94F49-81B9-4D48-9665-CFF37DE889BE}" destId="{93BC7E83-275A-4D07-BD4C-2562FA257347}" srcOrd="2" destOrd="0" parTransId="{C58E162B-F392-433B-910D-55E7545D5E9F}" sibTransId="{0EFFEDC5-6E23-48A5-8C9D-041F442741A1}"/>
    <dgm:cxn modelId="{61B150E4-43DF-40F5-A499-EC4CF3F59EA8}" srcId="{813AB9F1-73E0-41D5-907A-7C034B947E77}" destId="{ECBCE35F-964A-4E19-8616-F1F1BEA4485E}" srcOrd="8" destOrd="0" parTransId="{5064D947-2ED3-4751-81A9-A353391A05D3}" sibTransId="{EA84796A-EB4F-48A6-9A50-7612F10DDA5F}"/>
    <dgm:cxn modelId="{C4F89EEC-F2FA-4F80-8C0B-6BA59F551B20}" srcId="{813AB9F1-73E0-41D5-907A-7C034B947E77}" destId="{CA17AA20-8DC7-4737-AE5E-BBD00DDA052D}" srcOrd="5" destOrd="0" parTransId="{0F4FCC55-3C2E-4D7B-B74A-AF189F1D9C39}" sibTransId="{960B2EC9-713E-49AE-B7B6-89A74A3FF72E}"/>
    <dgm:cxn modelId="{2442B3F0-262C-4FEC-9568-A9E8C6B5676B}" type="presOf" srcId="{CA17AA20-8DC7-4737-AE5E-BBD00DDA052D}" destId="{DA202DA3-32C4-44C1-8400-BA0418E0A489}" srcOrd="0" destOrd="0" presId="urn:microsoft.com/office/officeart/2005/8/layout/radial3"/>
    <dgm:cxn modelId="{00B469F1-5ABB-4141-BC07-3905FB1C39C7}" type="presOf" srcId="{356CEA82-020D-4B5C-B686-CF55335FF80D}" destId="{D77E5EA5-0D7F-4E7B-90AD-6A10C0EFC135}" srcOrd="0" destOrd="0" presId="urn:microsoft.com/office/officeart/2005/8/layout/radial3"/>
    <dgm:cxn modelId="{7D63EAF3-2D8D-45FC-AD00-60E362DFE412}" srcId="{813AB9F1-73E0-41D5-907A-7C034B947E77}" destId="{1EBDBCE9-5908-4A3B-8F82-3D9E9EF6A315}" srcOrd="4" destOrd="0" parTransId="{B050A37D-4E19-4A8D-9D64-99DF1D873F8A}" sibTransId="{C00E2655-9E6F-4FA8-9843-EF8DFEE245C0}"/>
    <dgm:cxn modelId="{4F8DA3FB-A018-4D15-AF61-B981FDF0802A}" type="presOf" srcId="{57ADB5E1-6252-48BF-B1BC-B01669F0E9DD}" destId="{8F98FA00-1610-4141-99A8-18E786EAFD43}" srcOrd="0" destOrd="0" presId="urn:microsoft.com/office/officeart/2005/8/layout/radial3"/>
    <dgm:cxn modelId="{C08C2CFE-E4A2-42FC-97F6-B77BF5DD54E5}" srcId="{B2A94F49-81B9-4D48-9665-CFF37DE889BE}" destId="{7AC00720-C627-415B-98CE-E32B472A3537}" srcOrd="4" destOrd="0" parTransId="{F5E30016-A327-43C8-89B1-4CF1A9F65F32}" sibTransId="{6BFFFDC0-B52F-45D1-8C22-7C62CD5D5AB8}"/>
    <dgm:cxn modelId="{FD914E30-A073-467E-9CDE-C225AC86B4E3}" type="presParOf" srcId="{4BB8FB45-32AE-4B04-8838-8CD9FEFCD814}" destId="{6D8E9CFF-3434-4430-A45C-62A631D04AFF}" srcOrd="0" destOrd="0" presId="urn:microsoft.com/office/officeart/2005/8/layout/radial3"/>
    <dgm:cxn modelId="{88960695-79DB-4231-A492-0123926FB641}" type="presParOf" srcId="{6D8E9CFF-3434-4430-A45C-62A631D04AFF}" destId="{AD00E718-1913-4F30-B1C2-F6E01628496B}" srcOrd="0" destOrd="0" presId="urn:microsoft.com/office/officeart/2005/8/layout/radial3"/>
    <dgm:cxn modelId="{298C6B06-D637-4664-9EA9-CFFA35836A22}" type="presParOf" srcId="{6D8E9CFF-3434-4430-A45C-62A631D04AFF}" destId="{61AADDB8-93FE-4178-97C4-71477FA81E18}" srcOrd="1" destOrd="0" presId="urn:microsoft.com/office/officeart/2005/8/layout/radial3"/>
    <dgm:cxn modelId="{4DA56E8D-3BD0-480C-AC77-28D582314269}" type="presParOf" srcId="{6D8E9CFF-3434-4430-A45C-62A631D04AFF}" destId="{8F98FA00-1610-4141-99A8-18E786EAFD43}" srcOrd="2" destOrd="0" presId="urn:microsoft.com/office/officeart/2005/8/layout/radial3"/>
    <dgm:cxn modelId="{D0246041-18D2-477B-970A-E1E13B61E217}" type="presParOf" srcId="{6D8E9CFF-3434-4430-A45C-62A631D04AFF}" destId="{D77E5EA5-0D7F-4E7B-90AD-6A10C0EFC135}" srcOrd="3" destOrd="0" presId="urn:microsoft.com/office/officeart/2005/8/layout/radial3"/>
    <dgm:cxn modelId="{01D8782F-A43A-46F6-A707-4404FCF9199C}" type="presParOf" srcId="{6D8E9CFF-3434-4430-A45C-62A631D04AFF}" destId="{ADCEB9BA-AB48-4B27-A2FC-018337A249F8}" srcOrd="4" destOrd="0" presId="urn:microsoft.com/office/officeart/2005/8/layout/radial3"/>
    <dgm:cxn modelId="{FFB01DCB-A02F-4301-A378-3CDDB2907AF6}" type="presParOf" srcId="{6D8E9CFF-3434-4430-A45C-62A631D04AFF}" destId="{A30C7536-DCF6-4F7A-AA71-288B0B0E4283}" srcOrd="5" destOrd="0" presId="urn:microsoft.com/office/officeart/2005/8/layout/radial3"/>
    <dgm:cxn modelId="{91598389-2FE6-4343-88A6-6C23C1626195}" type="presParOf" srcId="{6D8E9CFF-3434-4430-A45C-62A631D04AFF}" destId="{DA202DA3-32C4-44C1-8400-BA0418E0A489}" srcOrd="6" destOrd="0" presId="urn:microsoft.com/office/officeart/2005/8/layout/radial3"/>
    <dgm:cxn modelId="{7EBB91A2-0A36-4DB3-8796-480522B15932}" type="presParOf" srcId="{6D8E9CFF-3434-4430-A45C-62A631D04AFF}" destId="{5EA9D29E-4D8D-4296-AB52-D45816434104}" srcOrd="7" destOrd="0" presId="urn:microsoft.com/office/officeart/2005/8/layout/radial3"/>
    <dgm:cxn modelId="{86F7835D-26DB-43B2-8A4D-0BE445DBDDE9}" type="presParOf" srcId="{6D8E9CFF-3434-4430-A45C-62A631D04AFF}" destId="{E7B750BC-C616-4C02-8727-A922E84E6852}" srcOrd="8" destOrd="0" presId="urn:microsoft.com/office/officeart/2005/8/layout/radial3"/>
    <dgm:cxn modelId="{073FB9DD-CB04-4A80-9928-F8A265F1FAFB}" type="presParOf" srcId="{6D8E9CFF-3434-4430-A45C-62A631D04AFF}" destId="{B9018354-72B6-4F69-846F-79958678122F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2A94F49-81B9-4D48-9665-CFF37DE889BE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R"/>
        </a:p>
      </dgm:t>
    </dgm:pt>
    <dgm:pt modelId="{813AB9F1-73E0-41D5-907A-7C034B947E77}">
      <dgm:prSet phldrT="[Texto]" custT="1"/>
      <dgm:spPr>
        <a:solidFill>
          <a:srgbClr val="92D050">
            <a:alpha val="50000"/>
          </a:srgbClr>
        </a:solidFill>
      </dgm:spPr>
      <dgm:t>
        <a:bodyPr/>
        <a:lstStyle/>
        <a:p>
          <a:r>
            <a:rPr lang="es-CR" sz="28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PROGRAMA III. Producción agropecuaria sostenible</a:t>
          </a:r>
          <a:endParaRPr lang="es-CR" sz="2800" b="1" dirty="0"/>
        </a:p>
      </dgm:t>
    </dgm:pt>
    <dgm:pt modelId="{3F8399CE-6CE5-4E85-A08A-06FDD0F88E8E}" type="parTrans" cxnId="{6A11ECB3-EBB2-430C-8BA8-3BBA27F8605D}">
      <dgm:prSet/>
      <dgm:spPr/>
      <dgm:t>
        <a:bodyPr/>
        <a:lstStyle/>
        <a:p>
          <a:endParaRPr lang="es-CR"/>
        </a:p>
      </dgm:t>
    </dgm:pt>
    <dgm:pt modelId="{5B03896B-1DB0-480F-B4E5-55C5D2FE7AA3}" type="sibTrans" cxnId="{6A11ECB3-EBB2-430C-8BA8-3BBA27F8605D}">
      <dgm:prSet/>
      <dgm:spPr/>
      <dgm:t>
        <a:bodyPr/>
        <a:lstStyle/>
        <a:p>
          <a:endParaRPr lang="es-CR"/>
        </a:p>
      </dgm:t>
    </dgm:pt>
    <dgm:pt modelId="{E8CF990D-4CAB-47CB-8404-7C35AE80903B}">
      <dgm:prSet phldrT="[Texto]" custT="1"/>
      <dgm:spPr/>
      <dgm:t>
        <a:bodyPr/>
        <a:lstStyle/>
        <a:p>
          <a:pPr rtl="0"/>
          <a:r>
            <a:rPr lang="es-CR" sz="1800" dirty="0">
              <a:effectLst/>
            </a:rPr>
            <a:t>Fomento de la actividad forestal </a:t>
          </a:r>
          <a:endParaRPr lang="es-CR" sz="1800" dirty="0"/>
        </a:p>
      </dgm:t>
    </dgm:pt>
    <dgm:pt modelId="{25B691F9-A1C4-4E7C-B5C5-61D7FD724BFE}" type="parTrans" cxnId="{5CF4C662-4DCA-4AFA-B043-2B70E1134BB4}">
      <dgm:prSet/>
      <dgm:spPr/>
      <dgm:t>
        <a:bodyPr/>
        <a:lstStyle/>
        <a:p>
          <a:endParaRPr lang="es-CR"/>
        </a:p>
      </dgm:t>
    </dgm:pt>
    <dgm:pt modelId="{083EDF55-9E53-40AA-BA68-5489D8E9C1DF}" type="sibTrans" cxnId="{5CF4C662-4DCA-4AFA-B043-2B70E1134BB4}">
      <dgm:prSet/>
      <dgm:spPr/>
      <dgm:t>
        <a:bodyPr/>
        <a:lstStyle/>
        <a:p>
          <a:endParaRPr lang="es-CR"/>
        </a:p>
      </dgm:t>
    </dgm:pt>
    <dgm:pt modelId="{57ADB5E1-6252-48BF-B1BC-B01669F0E9DD}">
      <dgm:prSet phldrT="[Texto]" custT="1"/>
      <dgm:spPr/>
      <dgm:t>
        <a:bodyPr/>
        <a:lstStyle/>
        <a:p>
          <a:r>
            <a:rPr lang="es-CR" sz="1800" dirty="0">
              <a:effectLst/>
            </a:rPr>
            <a:t>Fincas integrales </a:t>
          </a:r>
          <a:endParaRPr lang="es-CR" sz="1800" dirty="0"/>
        </a:p>
      </dgm:t>
    </dgm:pt>
    <dgm:pt modelId="{9C0C6589-1885-4E00-9ADB-49B7DE6BE26F}" type="parTrans" cxnId="{6FBED8CB-1FC1-483E-AB88-D7D5712E9A40}">
      <dgm:prSet/>
      <dgm:spPr/>
      <dgm:t>
        <a:bodyPr/>
        <a:lstStyle/>
        <a:p>
          <a:endParaRPr lang="es-CR"/>
        </a:p>
      </dgm:t>
    </dgm:pt>
    <dgm:pt modelId="{F7955772-1732-497D-8B8F-9EA48E41F74B}" type="sibTrans" cxnId="{6FBED8CB-1FC1-483E-AB88-D7D5712E9A40}">
      <dgm:prSet/>
      <dgm:spPr/>
      <dgm:t>
        <a:bodyPr/>
        <a:lstStyle/>
        <a:p>
          <a:endParaRPr lang="es-CR"/>
        </a:p>
      </dgm:t>
    </dgm:pt>
    <dgm:pt modelId="{356CEA82-020D-4B5C-B686-CF55335FF80D}">
      <dgm:prSet phldrT="[Texto]" custT="1"/>
      <dgm:spPr/>
      <dgm:t>
        <a:bodyPr/>
        <a:lstStyle/>
        <a:p>
          <a:pPr rtl="0"/>
          <a:r>
            <a:rPr lang="es-CR" sz="1800" dirty="0">
              <a:effectLst/>
            </a:rPr>
            <a:t>Fomento de la producción orgánica</a:t>
          </a:r>
          <a:endParaRPr lang="es-CR" sz="1800" dirty="0"/>
        </a:p>
      </dgm:t>
    </dgm:pt>
    <dgm:pt modelId="{53BEF418-EAA9-4DF8-8889-FCC94303C6CE}" type="parTrans" cxnId="{83B24461-8A90-447B-B60E-D0841D5EF8BC}">
      <dgm:prSet/>
      <dgm:spPr/>
      <dgm:t>
        <a:bodyPr/>
        <a:lstStyle/>
        <a:p>
          <a:endParaRPr lang="es-CR"/>
        </a:p>
      </dgm:t>
    </dgm:pt>
    <dgm:pt modelId="{18325DA0-A2B1-4181-9334-3E3B4AAEBF91}" type="sibTrans" cxnId="{83B24461-8A90-447B-B60E-D0841D5EF8BC}">
      <dgm:prSet/>
      <dgm:spPr/>
      <dgm:t>
        <a:bodyPr/>
        <a:lstStyle/>
        <a:p>
          <a:endParaRPr lang="es-CR"/>
        </a:p>
      </dgm:t>
    </dgm:pt>
    <dgm:pt modelId="{862BE5D6-62F1-49DE-9789-4A532F7D6855}">
      <dgm:prSet/>
      <dgm:spPr/>
      <dgm:t>
        <a:bodyPr/>
        <a:lstStyle/>
        <a:p>
          <a:endParaRPr lang="es-CR"/>
        </a:p>
      </dgm:t>
    </dgm:pt>
    <dgm:pt modelId="{39DE975A-C55F-4F2C-9A6C-58CD1A42FA65}" type="parTrans" cxnId="{772B60BB-B303-4EB1-9852-F1C4CA2203DA}">
      <dgm:prSet/>
      <dgm:spPr/>
      <dgm:t>
        <a:bodyPr/>
        <a:lstStyle/>
        <a:p>
          <a:endParaRPr lang="es-CR"/>
        </a:p>
      </dgm:t>
    </dgm:pt>
    <dgm:pt modelId="{CF713ADF-A13D-4596-B112-E94AEA2D2CD9}" type="sibTrans" cxnId="{772B60BB-B303-4EB1-9852-F1C4CA2203DA}">
      <dgm:prSet/>
      <dgm:spPr/>
      <dgm:t>
        <a:bodyPr/>
        <a:lstStyle/>
        <a:p>
          <a:endParaRPr lang="es-CR"/>
        </a:p>
      </dgm:t>
    </dgm:pt>
    <dgm:pt modelId="{93BC7E83-275A-4D07-BD4C-2562FA257347}">
      <dgm:prSet/>
      <dgm:spPr/>
      <dgm:t>
        <a:bodyPr/>
        <a:lstStyle/>
        <a:p>
          <a:endParaRPr lang="es-CR"/>
        </a:p>
      </dgm:t>
    </dgm:pt>
    <dgm:pt modelId="{C58E162B-F392-433B-910D-55E7545D5E9F}" type="parTrans" cxnId="{AD3D45DE-E6AC-43E0-A13E-3A03CDC405E3}">
      <dgm:prSet/>
      <dgm:spPr/>
      <dgm:t>
        <a:bodyPr/>
        <a:lstStyle/>
        <a:p>
          <a:endParaRPr lang="es-CR"/>
        </a:p>
      </dgm:t>
    </dgm:pt>
    <dgm:pt modelId="{0EFFEDC5-6E23-48A5-8C9D-041F442741A1}" type="sibTrans" cxnId="{AD3D45DE-E6AC-43E0-A13E-3A03CDC405E3}">
      <dgm:prSet/>
      <dgm:spPr/>
      <dgm:t>
        <a:bodyPr/>
        <a:lstStyle/>
        <a:p>
          <a:endParaRPr lang="es-CR"/>
        </a:p>
      </dgm:t>
    </dgm:pt>
    <dgm:pt modelId="{DD260529-891C-43B5-B6A8-2FEB8E292084}">
      <dgm:prSet/>
      <dgm:spPr/>
      <dgm:t>
        <a:bodyPr/>
        <a:lstStyle/>
        <a:p>
          <a:endParaRPr lang="es-CR"/>
        </a:p>
      </dgm:t>
    </dgm:pt>
    <dgm:pt modelId="{09CF8A04-B7FA-4827-B018-4A0B72F8AAFF}" type="parTrans" cxnId="{B1D437D6-DB30-4BED-BB3B-F606893395A7}">
      <dgm:prSet/>
      <dgm:spPr/>
      <dgm:t>
        <a:bodyPr/>
        <a:lstStyle/>
        <a:p>
          <a:endParaRPr lang="es-CR"/>
        </a:p>
      </dgm:t>
    </dgm:pt>
    <dgm:pt modelId="{3959C9FA-8AC1-4271-8B5E-A99E797E45D7}" type="sibTrans" cxnId="{B1D437D6-DB30-4BED-BB3B-F606893395A7}">
      <dgm:prSet/>
      <dgm:spPr/>
      <dgm:t>
        <a:bodyPr/>
        <a:lstStyle/>
        <a:p>
          <a:endParaRPr lang="es-CR"/>
        </a:p>
      </dgm:t>
    </dgm:pt>
    <dgm:pt modelId="{7AC00720-C627-415B-98CE-E32B472A3537}">
      <dgm:prSet/>
      <dgm:spPr/>
      <dgm:t>
        <a:bodyPr/>
        <a:lstStyle/>
        <a:p>
          <a:endParaRPr lang="es-CR"/>
        </a:p>
      </dgm:t>
    </dgm:pt>
    <dgm:pt modelId="{F5E30016-A327-43C8-89B1-4CF1A9F65F32}" type="parTrans" cxnId="{C08C2CFE-E4A2-42FC-97F6-B77BF5DD54E5}">
      <dgm:prSet/>
      <dgm:spPr/>
      <dgm:t>
        <a:bodyPr/>
        <a:lstStyle/>
        <a:p>
          <a:endParaRPr lang="es-CR"/>
        </a:p>
      </dgm:t>
    </dgm:pt>
    <dgm:pt modelId="{6BFFFDC0-B52F-45D1-8C22-7C62CD5D5AB8}" type="sibTrans" cxnId="{C08C2CFE-E4A2-42FC-97F6-B77BF5DD54E5}">
      <dgm:prSet/>
      <dgm:spPr/>
      <dgm:t>
        <a:bodyPr/>
        <a:lstStyle/>
        <a:p>
          <a:endParaRPr lang="es-CR"/>
        </a:p>
      </dgm:t>
    </dgm:pt>
    <dgm:pt modelId="{BEE829A9-E35F-40C5-B7B8-BD549FF7AD1C}">
      <dgm:prSet custT="1"/>
      <dgm:spPr/>
      <dgm:t>
        <a:bodyPr/>
        <a:lstStyle/>
        <a:p>
          <a:r>
            <a:rPr lang="es-CR" sz="1800">
              <a:effectLst/>
            </a:rPr>
            <a:t>Desarrollo de la agroindustria</a:t>
          </a:r>
          <a:endParaRPr lang="es-CR" sz="18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5C0B6A10-5892-48AD-81DD-B0CACFA1FF06}" type="parTrans" cxnId="{E2E08648-7332-4C82-B09C-542695CE55AA}">
      <dgm:prSet/>
      <dgm:spPr/>
      <dgm:t>
        <a:bodyPr/>
        <a:lstStyle/>
        <a:p>
          <a:endParaRPr lang="es-CR"/>
        </a:p>
      </dgm:t>
    </dgm:pt>
    <dgm:pt modelId="{51AC86CC-4603-401B-A9C3-69F61205B116}" type="sibTrans" cxnId="{E2E08648-7332-4C82-B09C-542695CE55AA}">
      <dgm:prSet/>
      <dgm:spPr/>
      <dgm:t>
        <a:bodyPr/>
        <a:lstStyle/>
        <a:p>
          <a:endParaRPr lang="es-CR"/>
        </a:p>
      </dgm:t>
    </dgm:pt>
    <dgm:pt modelId="{2ADA8DA7-F4E6-4547-9280-811822641620}">
      <dgm:prSet custT="1"/>
      <dgm:spPr/>
      <dgm:t>
        <a:bodyPr/>
        <a:lstStyle/>
        <a:p>
          <a:r>
            <a:rPr lang="es-CR" sz="1800" dirty="0">
              <a:effectLst/>
            </a:rPr>
            <a:t>Tecnificación eficiente para la producción agrícola y cadenas de valor</a:t>
          </a:r>
          <a:endParaRPr lang="es-CR" sz="18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276202F7-A24A-4D47-B7DD-DB3A9516363B}" type="parTrans" cxnId="{2503E886-56EE-400F-9916-1CA812E205A8}">
      <dgm:prSet/>
      <dgm:spPr/>
      <dgm:t>
        <a:bodyPr/>
        <a:lstStyle/>
        <a:p>
          <a:endParaRPr lang="es-CR"/>
        </a:p>
      </dgm:t>
    </dgm:pt>
    <dgm:pt modelId="{E9D90CBA-6B9B-4BF8-81C2-9AA4A346F327}" type="sibTrans" cxnId="{2503E886-56EE-400F-9916-1CA812E205A8}">
      <dgm:prSet/>
      <dgm:spPr/>
      <dgm:t>
        <a:bodyPr/>
        <a:lstStyle/>
        <a:p>
          <a:endParaRPr lang="es-CR"/>
        </a:p>
      </dgm:t>
    </dgm:pt>
    <dgm:pt modelId="{1EBDBCE9-5908-4A3B-8F82-3D9E9EF6A315}">
      <dgm:prSet custT="1"/>
      <dgm:spPr/>
      <dgm:t>
        <a:bodyPr/>
        <a:lstStyle/>
        <a:p>
          <a:r>
            <a:rPr lang="es-CR" sz="1800">
              <a:effectLst/>
            </a:rPr>
            <a:t>Tecnificación eficiente para la producción pecuaria y cadenas de valor</a:t>
          </a:r>
          <a:endParaRPr lang="es-CR" sz="18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B050A37D-4E19-4A8D-9D64-99DF1D873F8A}" type="parTrans" cxnId="{7D63EAF3-2D8D-45FC-AD00-60E362DFE412}">
      <dgm:prSet/>
      <dgm:spPr/>
      <dgm:t>
        <a:bodyPr/>
        <a:lstStyle/>
        <a:p>
          <a:endParaRPr lang="es-CR"/>
        </a:p>
      </dgm:t>
    </dgm:pt>
    <dgm:pt modelId="{C00E2655-9E6F-4FA8-9843-EF8DFEE245C0}" type="sibTrans" cxnId="{7D63EAF3-2D8D-45FC-AD00-60E362DFE412}">
      <dgm:prSet/>
      <dgm:spPr/>
      <dgm:t>
        <a:bodyPr/>
        <a:lstStyle/>
        <a:p>
          <a:endParaRPr lang="es-CR"/>
        </a:p>
      </dgm:t>
    </dgm:pt>
    <dgm:pt modelId="{CA17AA20-8DC7-4737-AE5E-BBD00DDA052D}">
      <dgm:prSet custT="1"/>
      <dgm:spPr/>
      <dgm:t>
        <a:bodyPr/>
        <a:lstStyle/>
        <a:p>
          <a:r>
            <a:rPr lang="es-CR" sz="1800">
              <a:effectLst/>
            </a:rPr>
            <a:t>Fortalecimiento de la producción acuícola</a:t>
          </a:r>
          <a:endParaRPr lang="es-CR" sz="18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0F4FCC55-3C2E-4D7B-B74A-AF189F1D9C39}" type="parTrans" cxnId="{C4F89EEC-F2FA-4F80-8C0B-6BA59F551B20}">
      <dgm:prSet/>
      <dgm:spPr/>
      <dgm:t>
        <a:bodyPr/>
        <a:lstStyle/>
        <a:p>
          <a:endParaRPr lang="es-CR"/>
        </a:p>
      </dgm:t>
    </dgm:pt>
    <dgm:pt modelId="{960B2EC9-713E-49AE-B7B6-89A74A3FF72E}" type="sibTrans" cxnId="{C4F89EEC-F2FA-4F80-8C0B-6BA59F551B20}">
      <dgm:prSet/>
      <dgm:spPr/>
      <dgm:t>
        <a:bodyPr/>
        <a:lstStyle/>
        <a:p>
          <a:endParaRPr lang="es-CR"/>
        </a:p>
      </dgm:t>
    </dgm:pt>
    <dgm:pt modelId="{5067E057-77D6-490F-AEEA-E20EE6B40AAF}">
      <dgm:prSet custT="1"/>
      <dgm:spPr/>
      <dgm:t>
        <a:bodyPr/>
        <a:lstStyle/>
        <a:p>
          <a:r>
            <a:rPr lang="es-CR" sz="1800">
              <a:effectLst/>
            </a:rPr>
            <a:t>Fomento de la producción apícola</a:t>
          </a:r>
          <a:endParaRPr lang="es-CR" sz="18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C692A373-D0CD-40DF-BD47-E55C2A78E2D5}" type="parTrans" cxnId="{CC409672-BC03-45DA-AE88-939DF2E6BAEA}">
      <dgm:prSet/>
      <dgm:spPr/>
      <dgm:t>
        <a:bodyPr/>
        <a:lstStyle/>
        <a:p>
          <a:endParaRPr lang="es-CR"/>
        </a:p>
      </dgm:t>
    </dgm:pt>
    <dgm:pt modelId="{E8F3F59F-EC81-4B7C-9E1B-85A6DDE70F2D}" type="sibTrans" cxnId="{CC409672-BC03-45DA-AE88-939DF2E6BAEA}">
      <dgm:prSet/>
      <dgm:spPr/>
      <dgm:t>
        <a:bodyPr/>
        <a:lstStyle/>
        <a:p>
          <a:endParaRPr lang="es-CR"/>
        </a:p>
      </dgm:t>
    </dgm:pt>
    <dgm:pt modelId="{ECBCE35F-964A-4E19-8616-F1F1BEA4485E}">
      <dgm:prSet custT="1"/>
      <dgm:spPr/>
      <dgm:t>
        <a:bodyPr/>
        <a:lstStyle/>
        <a:p>
          <a:r>
            <a:rPr lang="es-CR" sz="1800">
              <a:effectLst/>
            </a:rPr>
            <a:t>Producción de ornamentales y medicinales</a:t>
          </a:r>
          <a:endParaRPr lang="es-CR" sz="18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5064D947-2ED3-4751-81A9-A353391A05D3}" type="parTrans" cxnId="{61B150E4-43DF-40F5-A499-EC4CF3F59EA8}">
      <dgm:prSet/>
      <dgm:spPr/>
      <dgm:t>
        <a:bodyPr/>
        <a:lstStyle/>
        <a:p>
          <a:endParaRPr lang="es-CR"/>
        </a:p>
      </dgm:t>
    </dgm:pt>
    <dgm:pt modelId="{EA84796A-EB4F-48A6-9A50-7612F10DDA5F}" type="sibTrans" cxnId="{61B150E4-43DF-40F5-A499-EC4CF3F59EA8}">
      <dgm:prSet/>
      <dgm:spPr/>
      <dgm:t>
        <a:bodyPr/>
        <a:lstStyle/>
        <a:p>
          <a:endParaRPr lang="es-CR"/>
        </a:p>
      </dgm:t>
    </dgm:pt>
    <dgm:pt modelId="{D662FA5E-675C-48EB-9159-147673075ED0}">
      <dgm:prSet custT="1"/>
      <dgm:spPr/>
      <dgm:t>
        <a:bodyPr/>
        <a:lstStyle/>
        <a:p>
          <a:r>
            <a:rPr lang="es-419" sz="1800" dirty="0">
              <a:effectLst/>
            </a:rPr>
            <a:t>Investigación agropecuaria</a:t>
          </a:r>
          <a:endParaRPr lang="es-CR" sz="18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1A7DBF65-8163-4D88-B0A2-6C4C75A2FC72}" type="parTrans" cxnId="{419CF8AC-5018-4E51-8083-81DF4CD40BF8}">
      <dgm:prSet/>
      <dgm:spPr/>
      <dgm:t>
        <a:bodyPr/>
        <a:lstStyle/>
        <a:p>
          <a:endParaRPr lang="es-CR"/>
        </a:p>
      </dgm:t>
    </dgm:pt>
    <dgm:pt modelId="{B0A333C1-90B2-4813-B462-59176D75E4CE}" type="sibTrans" cxnId="{419CF8AC-5018-4E51-8083-81DF4CD40BF8}">
      <dgm:prSet/>
      <dgm:spPr/>
      <dgm:t>
        <a:bodyPr/>
        <a:lstStyle/>
        <a:p>
          <a:endParaRPr lang="es-CR"/>
        </a:p>
      </dgm:t>
    </dgm:pt>
    <dgm:pt modelId="{4BB8FB45-32AE-4B04-8838-8CD9FEFCD814}" type="pres">
      <dgm:prSet presAssocID="{B2A94F49-81B9-4D48-9665-CFF37DE889BE}" presName="composite" presStyleCnt="0">
        <dgm:presLayoutVars>
          <dgm:chMax val="1"/>
          <dgm:dir/>
          <dgm:resizeHandles val="exact"/>
        </dgm:presLayoutVars>
      </dgm:prSet>
      <dgm:spPr/>
    </dgm:pt>
    <dgm:pt modelId="{6D8E9CFF-3434-4430-A45C-62A631D04AFF}" type="pres">
      <dgm:prSet presAssocID="{B2A94F49-81B9-4D48-9665-CFF37DE889BE}" presName="radial" presStyleCnt="0">
        <dgm:presLayoutVars>
          <dgm:animLvl val="ctr"/>
        </dgm:presLayoutVars>
      </dgm:prSet>
      <dgm:spPr/>
    </dgm:pt>
    <dgm:pt modelId="{AD00E718-1913-4F30-B1C2-F6E01628496B}" type="pres">
      <dgm:prSet presAssocID="{813AB9F1-73E0-41D5-907A-7C034B947E77}" presName="centerShape" presStyleLbl="vennNode1" presStyleIdx="0" presStyleCnt="11" custScaleX="109121"/>
      <dgm:spPr/>
    </dgm:pt>
    <dgm:pt modelId="{61AADDB8-93FE-4178-97C4-71477FA81E18}" type="pres">
      <dgm:prSet presAssocID="{E8CF990D-4CAB-47CB-8404-7C35AE80903B}" presName="node" presStyleLbl="vennNode1" presStyleIdx="1" presStyleCnt="11">
        <dgm:presLayoutVars>
          <dgm:bulletEnabled val="1"/>
        </dgm:presLayoutVars>
      </dgm:prSet>
      <dgm:spPr/>
    </dgm:pt>
    <dgm:pt modelId="{8F98FA00-1610-4141-99A8-18E786EAFD43}" type="pres">
      <dgm:prSet presAssocID="{57ADB5E1-6252-48BF-B1BC-B01669F0E9DD}" presName="node" presStyleLbl="vennNode1" presStyleIdx="2" presStyleCnt="11" custScaleX="115994" custRadScaleRad="108741" custRadScaleInc="9680">
        <dgm:presLayoutVars>
          <dgm:bulletEnabled val="1"/>
        </dgm:presLayoutVars>
      </dgm:prSet>
      <dgm:spPr/>
    </dgm:pt>
    <dgm:pt modelId="{D77E5EA5-0D7F-4E7B-90AD-6A10C0EFC135}" type="pres">
      <dgm:prSet presAssocID="{356CEA82-020D-4B5C-B686-CF55335FF80D}" presName="node" presStyleLbl="vennNode1" presStyleIdx="3" presStyleCnt="11" custScaleX="126217">
        <dgm:presLayoutVars>
          <dgm:bulletEnabled val="1"/>
        </dgm:presLayoutVars>
      </dgm:prSet>
      <dgm:spPr/>
    </dgm:pt>
    <dgm:pt modelId="{ADCEB9BA-AB48-4B27-A2FC-018337A249F8}" type="pres">
      <dgm:prSet presAssocID="{BEE829A9-E35F-40C5-B7B8-BD549FF7AD1C}" presName="node" presStyleLbl="vennNode1" presStyleIdx="4" presStyleCnt="11" custScaleX="111824" custRadScaleRad="106837" custRadScaleInc="-3298">
        <dgm:presLayoutVars>
          <dgm:bulletEnabled val="1"/>
        </dgm:presLayoutVars>
      </dgm:prSet>
      <dgm:spPr/>
    </dgm:pt>
    <dgm:pt modelId="{A30C7536-DCF6-4F7A-AA71-288B0B0E4283}" type="pres">
      <dgm:prSet presAssocID="{1EBDBCE9-5908-4A3B-8F82-3D9E9EF6A315}" presName="node" presStyleLbl="vennNode1" presStyleIdx="5" presStyleCnt="11" custScaleX="131284" custRadScaleRad="106609" custRadScaleInc="-6140">
        <dgm:presLayoutVars>
          <dgm:bulletEnabled val="1"/>
        </dgm:presLayoutVars>
      </dgm:prSet>
      <dgm:spPr/>
    </dgm:pt>
    <dgm:pt modelId="{DA202DA3-32C4-44C1-8400-BA0418E0A489}" type="pres">
      <dgm:prSet presAssocID="{CA17AA20-8DC7-4737-AE5E-BBD00DDA052D}" presName="node" presStyleLbl="vennNode1" presStyleIdx="6" presStyleCnt="11">
        <dgm:presLayoutVars>
          <dgm:bulletEnabled val="1"/>
        </dgm:presLayoutVars>
      </dgm:prSet>
      <dgm:spPr/>
    </dgm:pt>
    <dgm:pt modelId="{5EA9D29E-4D8D-4296-AB52-D45816434104}" type="pres">
      <dgm:prSet presAssocID="{5067E057-77D6-490F-AEEA-E20EE6B40AAF}" presName="node" presStyleLbl="vennNode1" presStyleIdx="7" presStyleCnt="11">
        <dgm:presLayoutVars>
          <dgm:bulletEnabled val="1"/>
        </dgm:presLayoutVars>
      </dgm:prSet>
      <dgm:spPr/>
    </dgm:pt>
    <dgm:pt modelId="{E7B750BC-C616-4C02-8727-A922E84E6852}" type="pres">
      <dgm:prSet presAssocID="{D662FA5E-675C-48EB-9159-147673075ED0}" presName="node" presStyleLbl="vennNode1" presStyleIdx="8" presStyleCnt="11" custScaleX="114036" custScaleY="92570">
        <dgm:presLayoutVars>
          <dgm:bulletEnabled val="1"/>
        </dgm:presLayoutVars>
      </dgm:prSet>
      <dgm:spPr/>
    </dgm:pt>
    <dgm:pt modelId="{B9018354-72B6-4F69-846F-79958678122F}" type="pres">
      <dgm:prSet presAssocID="{ECBCE35F-964A-4E19-8616-F1F1BEA4485E}" presName="node" presStyleLbl="vennNode1" presStyleIdx="9" presStyleCnt="11" custScaleX="118573" custRadScaleRad="120227" custRadScaleInc="-7087">
        <dgm:presLayoutVars>
          <dgm:bulletEnabled val="1"/>
        </dgm:presLayoutVars>
      </dgm:prSet>
      <dgm:spPr/>
    </dgm:pt>
    <dgm:pt modelId="{1F0384A2-9369-429D-9885-B53BF687CE3E}" type="pres">
      <dgm:prSet presAssocID="{2ADA8DA7-F4E6-4547-9280-811822641620}" presName="node" presStyleLbl="vennNode1" presStyleIdx="10" presStyleCnt="11" custScaleX="119638" custRadScaleRad="108311" custRadScaleInc="-10928">
        <dgm:presLayoutVars>
          <dgm:bulletEnabled val="1"/>
        </dgm:presLayoutVars>
      </dgm:prSet>
      <dgm:spPr/>
    </dgm:pt>
  </dgm:ptLst>
  <dgm:cxnLst>
    <dgm:cxn modelId="{27DDAC27-4ED4-4E88-8916-2E0CA6AC877B}" type="presOf" srcId="{813AB9F1-73E0-41D5-907A-7C034B947E77}" destId="{AD00E718-1913-4F30-B1C2-F6E01628496B}" srcOrd="0" destOrd="0" presId="urn:microsoft.com/office/officeart/2005/8/layout/radial3"/>
    <dgm:cxn modelId="{83B24461-8A90-447B-B60E-D0841D5EF8BC}" srcId="{813AB9F1-73E0-41D5-907A-7C034B947E77}" destId="{356CEA82-020D-4B5C-B686-CF55335FF80D}" srcOrd="2" destOrd="0" parTransId="{53BEF418-EAA9-4DF8-8889-FCC94303C6CE}" sibTransId="{18325DA0-A2B1-4181-9334-3E3B4AAEBF91}"/>
    <dgm:cxn modelId="{5CF4C662-4DCA-4AFA-B043-2B70E1134BB4}" srcId="{813AB9F1-73E0-41D5-907A-7C034B947E77}" destId="{E8CF990D-4CAB-47CB-8404-7C35AE80903B}" srcOrd="0" destOrd="0" parTransId="{25B691F9-A1C4-4E7C-B5C5-61D7FD724BFE}" sibTransId="{083EDF55-9E53-40AA-BA68-5489D8E9C1DF}"/>
    <dgm:cxn modelId="{4D441E67-669F-43F9-A31B-DD8E468BD85C}" type="presOf" srcId="{356CEA82-020D-4B5C-B686-CF55335FF80D}" destId="{D77E5EA5-0D7F-4E7B-90AD-6A10C0EFC135}" srcOrd="0" destOrd="0" presId="urn:microsoft.com/office/officeart/2005/8/layout/radial3"/>
    <dgm:cxn modelId="{E2E08648-7332-4C82-B09C-542695CE55AA}" srcId="{813AB9F1-73E0-41D5-907A-7C034B947E77}" destId="{BEE829A9-E35F-40C5-B7B8-BD549FF7AD1C}" srcOrd="3" destOrd="0" parTransId="{5C0B6A10-5892-48AD-81DD-B0CACFA1FF06}" sibTransId="{51AC86CC-4603-401B-A9C3-69F61205B116}"/>
    <dgm:cxn modelId="{93185D4C-BA51-4F75-8D6F-EFACB988EC5E}" type="presOf" srcId="{B2A94F49-81B9-4D48-9665-CFF37DE889BE}" destId="{4BB8FB45-32AE-4B04-8838-8CD9FEFCD814}" srcOrd="0" destOrd="0" presId="urn:microsoft.com/office/officeart/2005/8/layout/radial3"/>
    <dgm:cxn modelId="{CC409672-BC03-45DA-AE88-939DF2E6BAEA}" srcId="{813AB9F1-73E0-41D5-907A-7C034B947E77}" destId="{5067E057-77D6-490F-AEEA-E20EE6B40AAF}" srcOrd="6" destOrd="0" parTransId="{C692A373-D0CD-40DF-BD47-E55C2A78E2D5}" sibTransId="{E8F3F59F-EC81-4B7C-9E1B-85A6DDE70F2D}"/>
    <dgm:cxn modelId="{1AE79786-CA38-4171-B2A8-A411A45ED40A}" type="presOf" srcId="{CA17AA20-8DC7-4737-AE5E-BBD00DDA052D}" destId="{DA202DA3-32C4-44C1-8400-BA0418E0A489}" srcOrd="0" destOrd="0" presId="urn:microsoft.com/office/officeart/2005/8/layout/radial3"/>
    <dgm:cxn modelId="{2503E886-56EE-400F-9916-1CA812E205A8}" srcId="{813AB9F1-73E0-41D5-907A-7C034B947E77}" destId="{2ADA8DA7-F4E6-4547-9280-811822641620}" srcOrd="9" destOrd="0" parTransId="{276202F7-A24A-4D47-B7DD-DB3A9516363B}" sibTransId="{E9D90CBA-6B9B-4BF8-81C2-9AA4A346F327}"/>
    <dgm:cxn modelId="{E207CE92-EAF8-4ED1-AE85-E6FE46F35838}" type="presOf" srcId="{5067E057-77D6-490F-AEEA-E20EE6B40AAF}" destId="{5EA9D29E-4D8D-4296-AB52-D45816434104}" srcOrd="0" destOrd="0" presId="urn:microsoft.com/office/officeart/2005/8/layout/radial3"/>
    <dgm:cxn modelId="{65E8C395-4422-46E4-82AC-E68A82C7CE6B}" type="presOf" srcId="{E8CF990D-4CAB-47CB-8404-7C35AE80903B}" destId="{61AADDB8-93FE-4178-97C4-71477FA81E18}" srcOrd="0" destOrd="0" presId="urn:microsoft.com/office/officeart/2005/8/layout/radial3"/>
    <dgm:cxn modelId="{7BF4689B-3424-48BC-AAB4-A688D8AA89E6}" type="presOf" srcId="{1EBDBCE9-5908-4A3B-8F82-3D9E9EF6A315}" destId="{A30C7536-DCF6-4F7A-AA71-288B0B0E4283}" srcOrd="0" destOrd="0" presId="urn:microsoft.com/office/officeart/2005/8/layout/radial3"/>
    <dgm:cxn modelId="{419CF8AC-5018-4E51-8083-81DF4CD40BF8}" srcId="{813AB9F1-73E0-41D5-907A-7C034B947E77}" destId="{D662FA5E-675C-48EB-9159-147673075ED0}" srcOrd="7" destOrd="0" parTransId="{1A7DBF65-8163-4D88-B0A2-6C4C75A2FC72}" sibTransId="{B0A333C1-90B2-4813-B462-59176D75E4CE}"/>
    <dgm:cxn modelId="{6A11ECB3-EBB2-430C-8BA8-3BBA27F8605D}" srcId="{B2A94F49-81B9-4D48-9665-CFF37DE889BE}" destId="{813AB9F1-73E0-41D5-907A-7C034B947E77}" srcOrd="0" destOrd="0" parTransId="{3F8399CE-6CE5-4E85-A08A-06FDD0F88E8E}" sibTransId="{5B03896B-1DB0-480F-B4E5-55C5D2FE7AA3}"/>
    <dgm:cxn modelId="{F33176B8-C9EE-484E-A3A5-94FFAD18F3E9}" type="presOf" srcId="{ECBCE35F-964A-4E19-8616-F1F1BEA4485E}" destId="{B9018354-72B6-4F69-846F-79958678122F}" srcOrd="0" destOrd="0" presId="urn:microsoft.com/office/officeart/2005/8/layout/radial3"/>
    <dgm:cxn modelId="{27C434BB-355D-4091-A863-6A01C3FFF66F}" type="presOf" srcId="{BEE829A9-E35F-40C5-B7B8-BD549FF7AD1C}" destId="{ADCEB9BA-AB48-4B27-A2FC-018337A249F8}" srcOrd="0" destOrd="0" presId="urn:microsoft.com/office/officeart/2005/8/layout/radial3"/>
    <dgm:cxn modelId="{772B60BB-B303-4EB1-9852-F1C4CA2203DA}" srcId="{B2A94F49-81B9-4D48-9665-CFF37DE889BE}" destId="{862BE5D6-62F1-49DE-9789-4A532F7D6855}" srcOrd="1" destOrd="0" parTransId="{39DE975A-C55F-4F2C-9A6C-58CD1A42FA65}" sibTransId="{CF713ADF-A13D-4596-B112-E94AEA2D2CD9}"/>
    <dgm:cxn modelId="{9CEDBBC5-8334-4879-9481-526DB0B4B10D}" type="presOf" srcId="{57ADB5E1-6252-48BF-B1BC-B01669F0E9DD}" destId="{8F98FA00-1610-4141-99A8-18E786EAFD43}" srcOrd="0" destOrd="0" presId="urn:microsoft.com/office/officeart/2005/8/layout/radial3"/>
    <dgm:cxn modelId="{6FBED8CB-1FC1-483E-AB88-D7D5712E9A40}" srcId="{813AB9F1-73E0-41D5-907A-7C034B947E77}" destId="{57ADB5E1-6252-48BF-B1BC-B01669F0E9DD}" srcOrd="1" destOrd="0" parTransId="{9C0C6589-1885-4E00-9ADB-49B7DE6BE26F}" sibTransId="{F7955772-1732-497D-8B8F-9EA48E41F74B}"/>
    <dgm:cxn modelId="{B1D437D6-DB30-4BED-BB3B-F606893395A7}" srcId="{B2A94F49-81B9-4D48-9665-CFF37DE889BE}" destId="{DD260529-891C-43B5-B6A8-2FEB8E292084}" srcOrd="3" destOrd="0" parTransId="{09CF8A04-B7FA-4827-B018-4A0B72F8AAFF}" sibTransId="{3959C9FA-8AC1-4271-8B5E-A99E797E45D7}"/>
    <dgm:cxn modelId="{AD3D45DE-E6AC-43E0-A13E-3A03CDC405E3}" srcId="{B2A94F49-81B9-4D48-9665-CFF37DE889BE}" destId="{93BC7E83-275A-4D07-BD4C-2562FA257347}" srcOrd="2" destOrd="0" parTransId="{C58E162B-F392-433B-910D-55E7545D5E9F}" sibTransId="{0EFFEDC5-6E23-48A5-8C9D-041F442741A1}"/>
    <dgm:cxn modelId="{61B150E4-43DF-40F5-A499-EC4CF3F59EA8}" srcId="{813AB9F1-73E0-41D5-907A-7C034B947E77}" destId="{ECBCE35F-964A-4E19-8616-F1F1BEA4485E}" srcOrd="8" destOrd="0" parTransId="{5064D947-2ED3-4751-81A9-A353391A05D3}" sibTransId="{EA84796A-EB4F-48A6-9A50-7612F10DDA5F}"/>
    <dgm:cxn modelId="{1B4380E9-F29D-44C2-A757-48BDD7769104}" type="presOf" srcId="{D662FA5E-675C-48EB-9159-147673075ED0}" destId="{E7B750BC-C616-4C02-8727-A922E84E6852}" srcOrd="0" destOrd="0" presId="urn:microsoft.com/office/officeart/2005/8/layout/radial3"/>
    <dgm:cxn modelId="{C4F89EEC-F2FA-4F80-8C0B-6BA59F551B20}" srcId="{813AB9F1-73E0-41D5-907A-7C034B947E77}" destId="{CA17AA20-8DC7-4737-AE5E-BBD00DDA052D}" srcOrd="5" destOrd="0" parTransId="{0F4FCC55-3C2E-4D7B-B74A-AF189F1D9C39}" sibTransId="{960B2EC9-713E-49AE-B7B6-89A74A3FF72E}"/>
    <dgm:cxn modelId="{2F9CBAED-9DB5-41EF-87F9-65B0A46A06F0}" type="presOf" srcId="{2ADA8DA7-F4E6-4547-9280-811822641620}" destId="{1F0384A2-9369-429D-9885-B53BF687CE3E}" srcOrd="0" destOrd="0" presId="urn:microsoft.com/office/officeart/2005/8/layout/radial3"/>
    <dgm:cxn modelId="{7D63EAF3-2D8D-45FC-AD00-60E362DFE412}" srcId="{813AB9F1-73E0-41D5-907A-7C034B947E77}" destId="{1EBDBCE9-5908-4A3B-8F82-3D9E9EF6A315}" srcOrd="4" destOrd="0" parTransId="{B050A37D-4E19-4A8D-9D64-99DF1D873F8A}" sibTransId="{C00E2655-9E6F-4FA8-9843-EF8DFEE245C0}"/>
    <dgm:cxn modelId="{C08C2CFE-E4A2-42FC-97F6-B77BF5DD54E5}" srcId="{B2A94F49-81B9-4D48-9665-CFF37DE889BE}" destId="{7AC00720-C627-415B-98CE-E32B472A3537}" srcOrd="4" destOrd="0" parTransId="{F5E30016-A327-43C8-89B1-4CF1A9F65F32}" sibTransId="{6BFFFDC0-B52F-45D1-8C22-7C62CD5D5AB8}"/>
    <dgm:cxn modelId="{24D46938-4ECD-48B1-9647-C128F08AEEDD}" type="presParOf" srcId="{4BB8FB45-32AE-4B04-8838-8CD9FEFCD814}" destId="{6D8E9CFF-3434-4430-A45C-62A631D04AFF}" srcOrd="0" destOrd="0" presId="urn:microsoft.com/office/officeart/2005/8/layout/radial3"/>
    <dgm:cxn modelId="{39549AB7-8423-4C0A-A5BE-11BBCAC6AAFA}" type="presParOf" srcId="{6D8E9CFF-3434-4430-A45C-62A631D04AFF}" destId="{AD00E718-1913-4F30-B1C2-F6E01628496B}" srcOrd="0" destOrd="0" presId="urn:microsoft.com/office/officeart/2005/8/layout/radial3"/>
    <dgm:cxn modelId="{8A81AB3E-0768-40BD-B8A0-1FC3311B4977}" type="presParOf" srcId="{6D8E9CFF-3434-4430-A45C-62A631D04AFF}" destId="{61AADDB8-93FE-4178-97C4-71477FA81E18}" srcOrd="1" destOrd="0" presId="urn:microsoft.com/office/officeart/2005/8/layout/radial3"/>
    <dgm:cxn modelId="{382CBA54-8E42-4179-89B8-A5C2C3B72094}" type="presParOf" srcId="{6D8E9CFF-3434-4430-A45C-62A631D04AFF}" destId="{8F98FA00-1610-4141-99A8-18E786EAFD43}" srcOrd="2" destOrd="0" presId="urn:microsoft.com/office/officeart/2005/8/layout/radial3"/>
    <dgm:cxn modelId="{5AA4912F-77D9-4E35-8128-F9CE0974CEA2}" type="presParOf" srcId="{6D8E9CFF-3434-4430-A45C-62A631D04AFF}" destId="{D77E5EA5-0D7F-4E7B-90AD-6A10C0EFC135}" srcOrd="3" destOrd="0" presId="urn:microsoft.com/office/officeart/2005/8/layout/radial3"/>
    <dgm:cxn modelId="{52DCE57D-CCA2-4DA3-B5FC-258422AD491D}" type="presParOf" srcId="{6D8E9CFF-3434-4430-A45C-62A631D04AFF}" destId="{ADCEB9BA-AB48-4B27-A2FC-018337A249F8}" srcOrd="4" destOrd="0" presId="urn:microsoft.com/office/officeart/2005/8/layout/radial3"/>
    <dgm:cxn modelId="{34FF58B4-05BE-4CB6-AC48-C674FEEC79AF}" type="presParOf" srcId="{6D8E9CFF-3434-4430-A45C-62A631D04AFF}" destId="{A30C7536-DCF6-4F7A-AA71-288B0B0E4283}" srcOrd="5" destOrd="0" presId="urn:microsoft.com/office/officeart/2005/8/layout/radial3"/>
    <dgm:cxn modelId="{9EE04CAD-6EBD-4C6E-8BF2-97BBBBC0FE59}" type="presParOf" srcId="{6D8E9CFF-3434-4430-A45C-62A631D04AFF}" destId="{DA202DA3-32C4-44C1-8400-BA0418E0A489}" srcOrd="6" destOrd="0" presId="urn:microsoft.com/office/officeart/2005/8/layout/radial3"/>
    <dgm:cxn modelId="{029BE8CD-727E-46A3-8F30-3D956A3AF0CC}" type="presParOf" srcId="{6D8E9CFF-3434-4430-A45C-62A631D04AFF}" destId="{5EA9D29E-4D8D-4296-AB52-D45816434104}" srcOrd="7" destOrd="0" presId="urn:microsoft.com/office/officeart/2005/8/layout/radial3"/>
    <dgm:cxn modelId="{679DED50-21A5-4094-93E8-7F85E5628C1F}" type="presParOf" srcId="{6D8E9CFF-3434-4430-A45C-62A631D04AFF}" destId="{E7B750BC-C616-4C02-8727-A922E84E6852}" srcOrd="8" destOrd="0" presId="urn:microsoft.com/office/officeart/2005/8/layout/radial3"/>
    <dgm:cxn modelId="{EAB60B69-8C42-4AA3-9933-2E19D7077D09}" type="presParOf" srcId="{6D8E9CFF-3434-4430-A45C-62A631D04AFF}" destId="{B9018354-72B6-4F69-846F-79958678122F}" srcOrd="9" destOrd="0" presId="urn:microsoft.com/office/officeart/2005/8/layout/radial3"/>
    <dgm:cxn modelId="{0E0E3A34-E2B6-466D-8E49-331DAFF58DE4}" type="presParOf" srcId="{6D8E9CFF-3434-4430-A45C-62A631D04AFF}" destId="{1F0384A2-9369-429D-9885-B53BF687CE3E}" srcOrd="1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2A94F49-81B9-4D48-9665-CFF37DE889BE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R"/>
        </a:p>
      </dgm:t>
    </dgm:pt>
    <dgm:pt modelId="{813AB9F1-73E0-41D5-907A-7C034B947E77}">
      <dgm:prSet phldrT="[Texto]"/>
      <dgm:spPr>
        <a:solidFill>
          <a:schemeClr val="bg2">
            <a:lumMod val="75000"/>
            <a:alpha val="49804"/>
          </a:schemeClr>
        </a:solidFill>
      </dgm:spPr>
      <dgm:t>
        <a:bodyPr/>
        <a:lstStyle/>
        <a:p>
          <a:r>
            <a:rPr lang="es-CR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PROGRAMA IV.</a:t>
          </a:r>
        </a:p>
        <a:p>
          <a:r>
            <a:rPr lang="es-CR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Gestión de riesgos y cambio climático</a:t>
          </a:r>
          <a:endParaRPr lang="es-CR" b="1" dirty="0"/>
        </a:p>
      </dgm:t>
    </dgm:pt>
    <dgm:pt modelId="{3F8399CE-6CE5-4E85-A08A-06FDD0F88E8E}" type="parTrans" cxnId="{6A11ECB3-EBB2-430C-8BA8-3BBA27F8605D}">
      <dgm:prSet/>
      <dgm:spPr/>
      <dgm:t>
        <a:bodyPr/>
        <a:lstStyle/>
        <a:p>
          <a:endParaRPr lang="es-CR"/>
        </a:p>
      </dgm:t>
    </dgm:pt>
    <dgm:pt modelId="{5B03896B-1DB0-480F-B4E5-55C5D2FE7AA3}" type="sibTrans" cxnId="{6A11ECB3-EBB2-430C-8BA8-3BBA27F8605D}">
      <dgm:prSet/>
      <dgm:spPr/>
      <dgm:t>
        <a:bodyPr/>
        <a:lstStyle/>
        <a:p>
          <a:endParaRPr lang="es-CR"/>
        </a:p>
      </dgm:t>
    </dgm:pt>
    <dgm:pt modelId="{EDFEE9E7-3D27-4A0F-AAE0-E32C73C91872}">
      <dgm:prSet custT="1"/>
      <dgm:spPr/>
      <dgm:t>
        <a:bodyPr/>
        <a:lstStyle/>
        <a:p>
          <a:r>
            <a:rPr lang="es-CR"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Control de avenidas e inundaciones</a:t>
          </a:r>
        </a:p>
      </dgm:t>
    </dgm:pt>
    <dgm:pt modelId="{C573B7B5-38A5-49FC-B461-73CE4A27E962}" type="parTrans" cxnId="{471A1596-80B0-46EB-90C6-4703F13EB259}">
      <dgm:prSet/>
      <dgm:spPr/>
      <dgm:t>
        <a:bodyPr/>
        <a:lstStyle/>
        <a:p>
          <a:endParaRPr lang="es-CR"/>
        </a:p>
      </dgm:t>
    </dgm:pt>
    <dgm:pt modelId="{E44535B8-8191-499A-859B-5F84D9C9A2CC}" type="sibTrans" cxnId="{471A1596-80B0-46EB-90C6-4703F13EB259}">
      <dgm:prSet/>
      <dgm:spPr/>
      <dgm:t>
        <a:bodyPr/>
        <a:lstStyle/>
        <a:p>
          <a:endParaRPr lang="es-CR"/>
        </a:p>
      </dgm:t>
    </dgm:pt>
    <dgm:pt modelId="{643D8B1D-C033-4ADE-980F-5000FF431975}">
      <dgm:prSet custT="1"/>
      <dgm:spPr/>
      <dgm:t>
        <a:bodyPr/>
        <a:lstStyle/>
        <a:p>
          <a:r>
            <a:rPr lang="es-CR" sz="1600">
              <a:effectLst/>
            </a:rPr>
            <a:t>Cosecha de agua </a:t>
          </a:r>
          <a:endParaRPr lang="es-CR" sz="16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F06F9513-22BF-4BAC-9360-D9097691CDC6}" type="sibTrans" cxnId="{F765440A-B760-43E0-B47E-0C0812A41BF3}">
      <dgm:prSet/>
      <dgm:spPr/>
      <dgm:t>
        <a:bodyPr/>
        <a:lstStyle/>
        <a:p>
          <a:endParaRPr lang="es-CR"/>
        </a:p>
      </dgm:t>
    </dgm:pt>
    <dgm:pt modelId="{D7BC4511-3778-46D5-942F-98F36BA69A89}" type="parTrans" cxnId="{F765440A-B760-43E0-B47E-0C0812A41BF3}">
      <dgm:prSet/>
      <dgm:spPr/>
      <dgm:t>
        <a:bodyPr/>
        <a:lstStyle/>
        <a:p>
          <a:endParaRPr lang="es-CR"/>
        </a:p>
      </dgm:t>
    </dgm:pt>
    <dgm:pt modelId="{14E28DBE-81CE-4080-9962-2CC482DA4052}">
      <dgm:prSet custT="1"/>
      <dgm:spPr/>
      <dgm:t>
        <a:bodyPr/>
        <a:lstStyle/>
        <a:p>
          <a:r>
            <a:rPr lang="es-CR" sz="1600" dirty="0">
              <a:effectLst/>
            </a:rPr>
            <a:t>Protección de zonas de recarga hídrica, incluyendo compra de tierras</a:t>
          </a:r>
          <a:endParaRPr lang="es-CR" sz="16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60A15A58-1B9B-4D03-8285-7B377228BC9C}" type="sibTrans" cxnId="{9777B419-8254-43C4-AAE7-B1880471F978}">
      <dgm:prSet/>
      <dgm:spPr/>
      <dgm:t>
        <a:bodyPr/>
        <a:lstStyle/>
        <a:p>
          <a:endParaRPr lang="es-CR"/>
        </a:p>
      </dgm:t>
    </dgm:pt>
    <dgm:pt modelId="{E9BF1E91-A58D-4E74-BBD9-6F12785A2934}" type="parTrans" cxnId="{9777B419-8254-43C4-AAE7-B1880471F978}">
      <dgm:prSet/>
      <dgm:spPr/>
      <dgm:t>
        <a:bodyPr/>
        <a:lstStyle/>
        <a:p>
          <a:endParaRPr lang="es-CR"/>
        </a:p>
      </dgm:t>
    </dgm:pt>
    <dgm:pt modelId="{1D8DD28D-46B8-4975-9FA0-036A2F76D36E}">
      <dgm:prSet custT="1"/>
      <dgm:spPr/>
      <dgm:t>
        <a:bodyPr/>
        <a:lstStyle/>
        <a:p>
          <a:r>
            <a:rPr lang="es-CR" sz="1600">
              <a:effectLst/>
            </a:rPr>
            <a:t>Fomento de la producción de energía limpia </a:t>
          </a:r>
          <a:endParaRPr lang="es-CR" sz="16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3BBEB7D8-2CCC-4931-9B29-1E7541533CE0}" type="sibTrans" cxnId="{CBEF2283-F9C6-4115-A1EF-4BDB2D73D29E}">
      <dgm:prSet/>
      <dgm:spPr/>
      <dgm:t>
        <a:bodyPr/>
        <a:lstStyle/>
        <a:p>
          <a:endParaRPr lang="es-CR"/>
        </a:p>
      </dgm:t>
    </dgm:pt>
    <dgm:pt modelId="{52FB2402-301F-4E80-8CB7-ABF45E8254B2}" type="parTrans" cxnId="{CBEF2283-F9C6-4115-A1EF-4BDB2D73D29E}">
      <dgm:prSet/>
      <dgm:spPr/>
      <dgm:t>
        <a:bodyPr/>
        <a:lstStyle/>
        <a:p>
          <a:endParaRPr lang="es-CR"/>
        </a:p>
      </dgm:t>
    </dgm:pt>
    <dgm:pt modelId="{BD7F272A-FF47-4F1D-913C-BEF687D6B208}">
      <dgm:prSet custT="1"/>
      <dgm:spPr/>
      <dgm:t>
        <a:bodyPr/>
        <a:lstStyle/>
        <a:p>
          <a:r>
            <a:rPr lang="es-CR" sz="1600">
              <a:effectLst/>
            </a:rPr>
            <a:t>Análisis del riesgo climático en franja costero marina</a:t>
          </a:r>
          <a:endParaRPr lang="es-CR" sz="16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1DEB5A94-29F0-4202-8C25-C43393145594}" type="sibTrans" cxnId="{47C23719-0E55-482D-A8F0-80605AC18EF9}">
      <dgm:prSet/>
      <dgm:spPr/>
      <dgm:t>
        <a:bodyPr/>
        <a:lstStyle/>
        <a:p>
          <a:endParaRPr lang="es-CR"/>
        </a:p>
      </dgm:t>
    </dgm:pt>
    <dgm:pt modelId="{98CA473E-5316-40A9-A4B1-360A491DB852}" type="parTrans" cxnId="{47C23719-0E55-482D-A8F0-80605AC18EF9}">
      <dgm:prSet/>
      <dgm:spPr/>
      <dgm:t>
        <a:bodyPr/>
        <a:lstStyle/>
        <a:p>
          <a:endParaRPr lang="es-CR"/>
        </a:p>
      </dgm:t>
    </dgm:pt>
    <dgm:pt modelId="{87F5ED26-B30B-46F6-A66C-A08F686BCDE2}">
      <dgm:prSet custT="1"/>
      <dgm:spPr/>
      <dgm:t>
        <a:bodyPr/>
        <a:lstStyle/>
        <a:p>
          <a:r>
            <a:rPr lang="es-CR" sz="1600">
              <a:effectLst/>
            </a:rPr>
            <a:t>Sistema de alerta al riesgo climático</a:t>
          </a:r>
          <a:endParaRPr lang="es-CR" sz="16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C3B48BF3-8A2F-4B4A-8C72-70BD72E273E1}" type="sibTrans" cxnId="{62313CCB-1F2D-48EB-BF0E-8295D4D4C004}">
      <dgm:prSet/>
      <dgm:spPr/>
      <dgm:t>
        <a:bodyPr/>
        <a:lstStyle/>
        <a:p>
          <a:endParaRPr lang="es-CR"/>
        </a:p>
      </dgm:t>
    </dgm:pt>
    <dgm:pt modelId="{E76AE533-157D-4A47-A372-B24085403844}" type="parTrans" cxnId="{62313CCB-1F2D-48EB-BF0E-8295D4D4C004}">
      <dgm:prSet/>
      <dgm:spPr/>
      <dgm:t>
        <a:bodyPr/>
        <a:lstStyle/>
        <a:p>
          <a:endParaRPr lang="es-CR"/>
        </a:p>
      </dgm:t>
    </dgm:pt>
    <dgm:pt modelId="{554202C6-69CA-4DCA-90EA-CF0276556A6B}">
      <dgm:prSet custT="1"/>
      <dgm:spPr/>
      <dgm:t>
        <a:bodyPr/>
        <a:lstStyle/>
        <a:p>
          <a:r>
            <a:rPr lang="es-CR" sz="1600">
              <a:effectLst/>
            </a:rPr>
            <a:t>Nuevas especies vegetales</a:t>
          </a:r>
          <a:r>
            <a:rPr lang="es-PE" sz="1600">
              <a:effectLst/>
            </a:rPr>
            <a:t> y animales con potencial de adaptación</a:t>
          </a:r>
          <a:endParaRPr lang="es-CR" sz="16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C938D661-516C-4225-BC59-D22C1137C9AA}" type="sibTrans" cxnId="{2958ADC6-D3FC-4827-B2FE-252B262D00DD}">
      <dgm:prSet/>
      <dgm:spPr/>
      <dgm:t>
        <a:bodyPr/>
        <a:lstStyle/>
        <a:p>
          <a:endParaRPr lang="es-CR"/>
        </a:p>
      </dgm:t>
    </dgm:pt>
    <dgm:pt modelId="{1CEEC554-89AF-4EE4-A750-B4C366DB25EA}" type="parTrans" cxnId="{2958ADC6-D3FC-4827-B2FE-252B262D00DD}">
      <dgm:prSet/>
      <dgm:spPr/>
      <dgm:t>
        <a:bodyPr/>
        <a:lstStyle/>
        <a:p>
          <a:endParaRPr lang="es-CR"/>
        </a:p>
      </dgm:t>
    </dgm:pt>
    <dgm:pt modelId="{684D1CD5-C232-4DE1-A6A9-B35B2D338DA6}">
      <dgm:prSet/>
      <dgm:spPr/>
      <dgm:t>
        <a:bodyPr/>
        <a:lstStyle/>
        <a:p>
          <a:endParaRPr lang="es-CR"/>
        </a:p>
      </dgm:t>
    </dgm:pt>
    <dgm:pt modelId="{4857DDA9-37F0-4921-8DDF-D4DD8567A9A6}" type="sibTrans" cxnId="{E93127F7-4B52-4FDD-A7F0-4DC2B681C1C3}">
      <dgm:prSet/>
      <dgm:spPr/>
      <dgm:t>
        <a:bodyPr/>
        <a:lstStyle/>
        <a:p>
          <a:endParaRPr lang="es-CR"/>
        </a:p>
      </dgm:t>
    </dgm:pt>
    <dgm:pt modelId="{5E67BF57-EEBB-41A3-BAB2-3889BFD44234}" type="parTrans" cxnId="{E93127F7-4B52-4FDD-A7F0-4DC2B681C1C3}">
      <dgm:prSet/>
      <dgm:spPr/>
      <dgm:t>
        <a:bodyPr/>
        <a:lstStyle/>
        <a:p>
          <a:endParaRPr lang="es-CR"/>
        </a:p>
      </dgm:t>
    </dgm:pt>
    <dgm:pt modelId="{CE2043AF-6228-4B76-9441-C27858CC2899}">
      <dgm:prSet custT="1"/>
      <dgm:spPr/>
      <dgm:t>
        <a:bodyPr/>
        <a:lstStyle/>
        <a:p>
          <a:r>
            <a:rPr lang="es-CR" sz="1600">
              <a:effectLst/>
            </a:rPr>
            <a:t>Reducción del riesgo climático agrícola mediante sistemas de riego</a:t>
          </a:r>
        </a:p>
      </dgm:t>
    </dgm:pt>
    <dgm:pt modelId="{EEEDCBA9-CD2A-401A-9538-8079F8CDF730}" type="sibTrans" cxnId="{48C484B1-FA55-40D4-8C34-F338166CE070}">
      <dgm:prSet/>
      <dgm:spPr/>
      <dgm:t>
        <a:bodyPr/>
        <a:lstStyle/>
        <a:p>
          <a:endParaRPr lang="es-CR"/>
        </a:p>
      </dgm:t>
    </dgm:pt>
    <dgm:pt modelId="{4DE708A9-9A58-4970-A0E5-A691D10CC5A4}" type="parTrans" cxnId="{48C484B1-FA55-40D4-8C34-F338166CE070}">
      <dgm:prSet/>
      <dgm:spPr/>
      <dgm:t>
        <a:bodyPr/>
        <a:lstStyle/>
        <a:p>
          <a:endParaRPr lang="es-CR"/>
        </a:p>
      </dgm:t>
    </dgm:pt>
    <dgm:pt modelId="{3EA2BAD6-BDCB-434A-B7EE-FC06ADE0345A}">
      <dgm:prSet custT="1"/>
      <dgm:spPr/>
      <dgm:t>
        <a:bodyPr/>
        <a:lstStyle/>
        <a:p>
          <a:r>
            <a:rPr lang="es-CR" sz="1600">
              <a:effectLst/>
            </a:rPr>
            <a:t>Control biológico de plagas y enfermedades que surgen ante la variabilidad climática</a:t>
          </a:r>
        </a:p>
      </dgm:t>
    </dgm:pt>
    <dgm:pt modelId="{6166881F-C0C6-4FEA-81D0-EB956512B23F}" type="parTrans" cxnId="{A40A49A9-985E-453D-9A27-E52787BC6190}">
      <dgm:prSet/>
      <dgm:spPr/>
      <dgm:t>
        <a:bodyPr/>
        <a:lstStyle/>
        <a:p>
          <a:endParaRPr lang="es-CR"/>
        </a:p>
      </dgm:t>
    </dgm:pt>
    <dgm:pt modelId="{3EA1E3D1-8AC6-4D07-8628-140F8F820C44}" type="sibTrans" cxnId="{A40A49A9-985E-453D-9A27-E52787BC6190}">
      <dgm:prSet/>
      <dgm:spPr/>
      <dgm:t>
        <a:bodyPr/>
        <a:lstStyle/>
        <a:p>
          <a:endParaRPr lang="es-CR"/>
        </a:p>
      </dgm:t>
    </dgm:pt>
    <dgm:pt modelId="{4BB8FB45-32AE-4B04-8838-8CD9FEFCD814}" type="pres">
      <dgm:prSet presAssocID="{B2A94F49-81B9-4D48-9665-CFF37DE889BE}" presName="composite" presStyleCnt="0">
        <dgm:presLayoutVars>
          <dgm:chMax val="1"/>
          <dgm:dir/>
          <dgm:resizeHandles val="exact"/>
        </dgm:presLayoutVars>
      </dgm:prSet>
      <dgm:spPr/>
    </dgm:pt>
    <dgm:pt modelId="{6D8E9CFF-3434-4430-A45C-62A631D04AFF}" type="pres">
      <dgm:prSet presAssocID="{B2A94F49-81B9-4D48-9665-CFF37DE889BE}" presName="radial" presStyleCnt="0">
        <dgm:presLayoutVars>
          <dgm:animLvl val="ctr"/>
        </dgm:presLayoutVars>
      </dgm:prSet>
      <dgm:spPr/>
    </dgm:pt>
    <dgm:pt modelId="{AD00E718-1913-4F30-B1C2-F6E01628496B}" type="pres">
      <dgm:prSet presAssocID="{813AB9F1-73E0-41D5-907A-7C034B947E77}" presName="centerShape" presStyleLbl="vennNode1" presStyleIdx="0" presStyleCnt="10" custScaleX="109121"/>
      <dgm:spPr/>
    </dgm:pt>
    <dgm:pt modelId="{293F976F-E86D-4ABB-ADBC-F040AF61457E}" type="pres">
      <dgm:prSet presAssocID="{EDFEE9E7-3D27-4A0F-AAE0-E32C73C91872}" presName="node" presStyleLbl="vennNode1" presStyleIdx="1" presStyleCnt="10" custScaleX="146079" custScaleY="117644">
        <dgm:presLayoutVars>
          <dgm:bulletEnabled val="1"/>
        </dgm:presLayoutVars>
      </dgm:prSet>
      <dgm:spPr/>
    </dgm:pt>
    <dgm:pt modelId="{FE08C0FA-4874-4A83-88E1-C2F0E03B6EED}" type="pres">
      <dgm:prSet presAssocID="{643D8B1D-C033-4ADE-980F-5000FF431975}" presName="node" presStyleLbl="vennNode1" presStyleIdx="2" presStyleCnt="10" custScaleX="146079" custScaleY="117644" custRadScaleRad="111959" custRadScaleInc="7896">
        <dgm:presLayoutVars>
          <dgm:bulletEnabled val="1"/>
        </dgm:presLayoutVars>
      </dgm:prSet>
      <dgm:spPr/>
    </dgm:pt>
    <dgm:pt modelId="{A1EDDFF5-C533-4E0B-B619-50617ACA7578}" type="pres">
      <dgm:prSet presAssocID="{14E28DBE-81CE-4080-9962-2CC482DA4052}" presName="node" presStyleLbl="vennNode1" presStyleIdx="3" presStyleCnt="10" custScaleX="146079" custScaleY="117644" custRadScaleRad="120007" custRadScaleInc="4201">
        <dgm:presLayoutVars>
          <dgm:bulletEnabled val="1"/>
        </dgm:presLayoutVars>
      </dgm:prSet>
      <dgm:spPr/>
    </dgm:pt>
    <dgm:pt modelId="{D4FA4142-C314-444C-92F1-854B6FD3D4F4}" type="pres">
      <dgm:prSet presAssocID="{1D8DD28D-46B8-4975-9FA0-036A2F76D36E}" presName="node" presStyleLbl="vennNode1" presStyleIdx="4" presStyleCnt="10" custScaleX="146079" custScaleY="117644" custRadScaleRad="117390" custRadScaleInc="-2128">
        <dgm:presLayoutVars>
          <dgm:bulletEnabled val="1"/>
        </dgm:presLayoutVars>
      </dgm:prSet>
      <dgm:spPr/>
    </dgm:pt>
    <dgm:pt modelId="{C9A27D4B-2B8D-4182-AF86-2CF255B31AC5}" type="pres">
      <dgm:prSet presAssocID="{BD7F272A-FF47-4F1D-913C-BEF687D6B208}" presName="node" presStyleLbl="vennNode1" presStyleIdx="5" presStyleCnt="10" custScaleX="146079" custScaleY="117644" custRadScaleRad="112303" custRadScaleInc="-14214">
        <dgm:presLayoutVars>
          <dgm:bulletEnabled val="1"/>
        </dgm:presLayoutVars>
      </dgm:prSet>
      <dgm:spPr/>
    </dgm:pt>
    <dgm:pt modelId="{9D8EF80D-D3B7-4DF3-839B-FB69F0380610}" type="pres">
      <dgm:prSet presAssocID="{87F5ED26-B30B-46F6-A66C-A08F686BCDE2}" presName="node" presStyleLbl="vennNode1" presStyleIdx="6" presStyleCnt="10" custScaleX="146079" custScaleY="117644" custRadScaleRad="108668" custRadScaleInc="-2122">
        <dgm:presLayoutVars>
          <dgm:bulletEnabled val="1"/>
        </dgm:presLayoutVars>
      </dgm:prSet>
      <dgm:spPr/>
    </dgm:pt>
    <dgm:pt modelId="{8715A292-7DA5-4932-B75D-FC8FFCC71F28}" type="pres">
      <dgm:prSet presAssocID="{3EA2BAD6-BDCB-434A-B7EE-FC06ADE0345A}" presName="node" presStyleLbl="vennNode1" presStyleIdx="7" presStyleCnt="10" custScaleX="146079" custScaleY="117644" custRadScaleRad="117958" custRadScaleInc="-4706">
        <dgm:presLayoutVars>
          <dgm:bulletEnabled val="1"/>
        </dgm:presLayoutVars>
      </dgm:prSet>
      <dgm:spPr/>
    </dgm:pt>
    <dgm:pt modelId="{C1BC501E-31D4-4E06-A688-FC5461F36B92}" type="pres">
      <dgm:prSet presAssocID="{CE2043AF-6228-4B76-9441-C27858CC2899}" presName="node" presStyleLbl="vennNode1" presStyleIdx="8" presStyleCnt="10" custScaleX="146079" custScaleY="117644" custRadScaleRad="114787" custRadScaleInc="-5073">
        <dgm:presLayoutVars>
          <dgm:bulletEnabled val="1"/>
        </dgm:presLayoutVars>
      </dgm:prSet>
      <dgm:spPr/>
    </dgm:pt>
    <dgm:pt modelId="{EFA72505-A434-4DE3-87F2-9BA3C82DB957}" type="pres">
      <dgm:prSet presAssocID="{554202C6-69CA-4DCA-90EA-CF0276556A6B}" presName="node" presStyleLbl="vennNode1" presStyleIdx="9" presStyleCnt="10" custScaleX="146079" custScaleY="117644" custRadScaleRad="113958" custRadScaleInc="-10550">
        <dgm:presLayoutVars>
          <dgm:bulletEnabled val="1"/>
        </dgm:presLayoutVars>
      </dgm:prSet>
      <dgm:spPr/>
    </dgm:pt>
  </dgm:ptLst>
  <dgm:cxnLst>
    <dgm:cxn modelId="{57D40403-A504-4A7D-9FA7-C706CB37B0ED}" type="presOf" srcId="{554202C6-69CA-4DCA-90EA-CF0276556A6B}" destId="{EFA72505-A434-4DE3-87F2-9BA3C82DB957}" srcOrd="0" destOrd="0" presId="urn:microsoft.com/office/officeart/2005/8/layout/radial3"/>
    <dgm:cxn modelId="{F765440A-B760-43E0-B47E-0C0812A41BF3}" srcId="{813AB9F1-73E0-41D5-907A-7C034B947E77}" destId="{643D8B1D-C033-4ADE-980F-5000FF431975}" srcOrd="1" destOrd="0" parTransId="{D7BC4511-3778-46D5-942F-98F36BA69A89}" sibTransId="{F06F9513-22BF-4BAC-9360-D9097691CDC6}"/>
    <dgm:cxn modelId="{4B5ACA13-4B1A-4D92-8686-9E14A7105ADD}" type="presOf" srcId="{1D8DD28D-46B8-4975-9FA0-036A2F76D36E}" destId="{D4FA4142-C314-444C-92F1-854B6FD3D4F4}" srcOrd="0" destOrd="0" presId="urn:microsoft.com/office/officeart/2005/8/layout/radial3"/>
    <dgm:cxn modelId="{47C23719-0E55-482D-A8F0-80605AC18EF9}" srcId="{813AB9F1-73E0-41D5-907A-7C034B947E77}" destId="{BD7F272A-FF47-4F1D-913C-BEF687D6B208}" srcOrd="4" destOrd="0" parTransId="{98CA473E-5316-40A9-A4B1-360A491DB852}" sibTransId="{1DEB5A94-29F0-4202-8C25-C43393145594}"/>
    <dgm:cxn modelId="{9777B419-8254-43C4-AAE7-B1880471F978}" srcId="{813AB9F1-73E0-41D5-907A-7C034B947E77}" destId="{14E28DBE-81CE-4080-9962-2CC482DA4052}" srcOrd="2" destOrd="0" parTransId="{E9BF1E91-A58D-4E74-BBD9-6F12785A2934}" sibTransId="{60A15A58-1B9B-4D03-8285-7B377228BC9C}"/>
    <dgm:cxn modelId="{C6DD0929-06D1-4836-A578-075FC1B5F498}" type="presOf" srcId="{813AB9F1-73E0-41D5-907A-7C034B947E77}" destId="{AD00E718-1913-4F30-B1C2-F6E01628496B}" srcOrd="0" destOrd="0" presId="urn:microsoft.com/office/officeart/2005/8/layout/radial3"/>
    <dgm:cxn modelId="{E3A94832-3FCF-4F21-B219-9061A21A4B00}" type="presOf" srcId="{14E28DBE-81CE-4080-9962-2CC482DA4052}" destId="{A1EDDFF5-C533-4E0B-B619-50617ACA7578}" srcOrd="0" destOrd="0" presId="urn:microsoft.com/office/officeart/2005/8/layout/radial3"/>
    <dgm:cxn modelId="{9B35AD4E-6E9D-48DF-9C4B-E01A5DD6AE25}" type="presOf" srcId="{3EA2BAD6-BDCB-434A-B7EE-FC06ADE0345A}" destId="{8715A292-7DA5-4932-B75D-FC8FFCC71F28}" srcOrd="0" destOrd="0" presId="urn:microsoft.com/office/officeart/2005/8/layout/radial3"/>
    <dgm:cxn modelId="{21B02C56-8115-4CB1-86DA-53D83E820A00}" type="presOf" srcId="{B2A94F49-81B9-4D48-9665-CFF37DE889BE}" destId="{4BB8FB45-32AE-4B04-8838-8CD9FEFCD814}" srcOrd="0" destOrd="0" presId="urn:microsoft.com/office/officeart/2005/8/layout/radial3"/>
    <dgm:cxn modelId="{4D20BB5A-0886-4E2F-8008-5B6CAFC05CE4}" type="presOf" srcId="{643D8B1D-C033-4ADE-980F-5000FF431975}" destId="{FE08C0FA-4874-4A83-88E1-C2F0E03B6EED}" srcOrd="0" destOrd="0" presId="urn:microsoft.com/office/officeart/2005/8/layout/radial3"/>
    <dgm:cxn modelId="{CBEF2283-F9C6-4115-A1EF-4BDB2D73D29E}" srcId="{813AB9F1-73E0-41D5-907A-7C034B947E77}" destId="{1D8DD28D-46B8-4975-9FA0-036A2F76D36E}" srcOrd="3" destOrd="0" parTransId="{52FB2402-301F-4E80-8CB7-ABF45E8254B2}" sibTransId="{3BBEB7D8-2CCC-4931-9B29-1E7541533CE0}"/>
    <dgm:cxn modelId="{471A1596-80B0-46EB-90C6-4703F13EB259}" srcId="{813AB9F1-73E0-41D5-907A-7C034B947E77}" destId="{EDFEE9E7-3D27-4A0F-AAE0-E32C73C91872}" srcOrd="0" destOrd="0" parTransId="{C573B7B5-38A5-49FC-B461-73CE4A27E962}" sibTransId="{E44535B8-8191-499A-859B-5F84D9C9A2CC}"/>
    <dgm:cxn modelId="{FB2D419D-C680-400F-844D-B37CD6CC9F9F}" type="presOf" srcId="{CE2043AF-6228-4B76-9441-C27858CC2899}" destId="{C1BC501E-31D4-4E06-A688-FC5461F36B92}" srcOrd="0" destOrd="0" presId="urn:microsoft.com/office/officeart/2005/8/layout/radial3"/>
    <dgm:cxn modelId="{A40A49A9-985E-453D-9A27-E52787BC6190}" srcId="{813AB9F1-73E0-41D5-907A-7C034B947E77}" destId="{3EA2BAD6-BDCB-434A-B7EE-FC06ADE0345A}" srcOrd="6" destOrd="0" parTransId="{6166881F-C0C6-4FEA-81D0-EB956512B23F}" sibTransId="{3EA1E3D1-8AC6-4D07-8628-140F8F820C44}"/>
    <dgm:cxn modelId="{48C484B1-FA55-40D4-8C34-F338166CE070}" srcId="{813AB9F1-73E0-41D5-907A-7C034B947E77}" destId="{CE2043AF-6228-4B76-9441-C27858CC2899}" srcOrd="7" destOrd="0" parTransId="{4DE708A9-9A58-4970-A0E5-A691D10CC5A4}" sibTransId="{EEEDCBA9-CD2A-401A-9538-8079F8CDF730}"/>
    <dgm:cxn modelId="{6A11ECB3-EBB2-430C-8BA8-3BBA27F8605D}" srcId="{B2A94F49-81B9-4D48-9665-CFF37DE889BE}" destId="{813AB9F1-73E0-41D5-907A-7C034B947E77}" srcOrd="0" destOrd="0" parTransId="{3F8399CE-6CE5-4E85-A08A-06FDD0F88E8E}" sibTransId="{5B03896B-1DB0-480F-B4E5-55C5D2FE7AA3}"/>
    <dgm:cxn modelId="{2958ADC6-D3FC-4827-B2FE-252B262D00DD}" srcId="{813AB9F1-73E0-41D5-907A-7C034B947E77}" destId="{554202C6-69CA-4DCA-90EA-CF0276556A6B}" srcOrd="8" destOrd="0" parTransId="{1CEEC554-89AF-4EE4-A750-B4C366DB25EA}" sibTransId="{C938D661-516C-4225-BC59-D22C1137C9AA}"/>
    <dgm:cxn modelId="{62313CCB-1F2D-48EB-BF0E-8295D4D4C004}" srcId="{813AB9F1-73E0-41D5-907A-7C034B947E77}" destId="{87F5ED26-B30B-46F6-A66C-A08F686BCDE2}" srcOrd="5" destOrd="0" parTransId="{E76AE533-157D-4A47-A372-B24085403844}" sibTransId="{C3B48BF3-8A2F-4B4A-8C72-70BD72E273E1}"/>
    <dgm:cxn modelId="{939714D2-1126-4F71-98E3-065986F65BF8}" type="presOf" srcId="{EDFEE9E7-3D27-4A0F-AAE0-E32C73C91872}" destId="{293F976F-E86D-4ABB-ADBC-F040AF61457E}" srcOrd="0" destOrd="0" presId="urn:microsoft.com/office/officeart/2005/8/layout/radial3"/>
    <dgm:cxn modelId="{155944E1-107F-421D-8EC0-066496F062B6}" type="presOf" srcId="{BD7F272A-FF47-4F1D-913C-BEF687D6B208}" destId="{C9A27D4B-2B8D-4182-AF86-2CF255B31AC5}" srcOrd="0" destOrd="0" presId="urn:microsoft.com/office/officeart/2005/8/layout/radial3"/>
    <dgm:cxn modelId="{F7F34EE8-F08E-4E28-A172-023B5E51F2A8}" type="presOf" srcId="{87F5ED26-B30B-46F6-A66C-A08F686BCDE2}" destId="{9D8EF80D-D3B7-4DF3-839B-FB69F0380610}" srcOrd="0" destOrd="0" presId="urn:microsoft.com/office/officeart/2005/8/layout/radial3"/>
    <dgm:cxn modelId="{E93127F7-4B52-4FDD-A7F0-4DC2B681C1C3}" srcId="{B2A94F49-81B9-4D48-9665-CFF37DE889BE}" destId="{684D1CD5-C232-4DE1-A6A9-B35B2D338DA6}" srcOrd="1" destOrd="0" parTransId="{5E67BF57-EEBB-41A3-BAB2-3889BFD44234}" sibTransId="{4857DDA9-37F0-4921-8DDF-D4DD8567A9A6}"/>
    <dgm:cxn modelId="{0A37C387-5AD9-4260-B5BE-E38534FB98B9}" type="presParOf" srcId="{4BB8FB45-32AE-4B04-8838-8CD9FEFCD814}" destId="{6D8E9CFF-3434-4430-A45C-62A631D04AFF}" srcOrd="0" destOrd="0" presId="urn:microsoft.com/office/officeart/2005/8/layout/radial3"/>
    <dgm:cxn modelId="{24431528-9B38-4C84-87B7-90E27EE6901A}" type="presParOf" srcId="{6D8E9CFF-3434-4430-A45C-62A631D04AFF}" destId="{AD00E718-1913-4F30-B1C2-F6E01628496B}" srcOrd="0" destOrd="0" presId="urn:microsoft.com/office/officeart/2005/8/layout/radial3"/>
    <dgm:cxn modelId="{0D98B440-4989-454F-91A0-41409F46E930}" type="presParOf" srcId="{6D8E9CFF-3434-4430-A45C-62A631D04AFF}" destId="{293F976F-E86D-4ABB-ADBC-F040AF61457E}" srcOrd="1" destOrd="0" presId="urn:microsoft.com/office/officeart/2005/8/layout/radial3"/>
    <dgm:cxn modelId="{6B1DD626-D9BE-4227-A974-9B8A1CD5446B}" type="presParOf" srcId="{6D8E9CFF-3434-4430-A45C-62A631D04AFF}" destId="{FE08C0FA-4874-4A83-88E1-C2F0E03B6EED}" srcOrd="2" destOrd="0" presId="urn:microsoft.com/office/officeart/2005/8/layout/radial3"/>
    <dgm:cxn modelId="{2343B172-DD13-4BF0-A7F0-8668A42E66D1}" type="presParOf" srcId="{6D8E9CFF-3434-4430-A45C-62A631D04AFF}" destId="{A1EDDFF5-C533-4E0B-B619-50617ACA7578}" srcOrd="3" destOrd="0" presId="urn:microsoft.com/office/officeart/2005/8/layout/radial3"/>
    <dgm:cxn modelId="{B062A2E1-7CB3-40CB-BA84-8CD0A705925A}" type="presParOf" srcId="{6D8E9CFF-3434-4430-A45C-62A631D04AFF}" destId="{D4FA4142-C314-444C-92F1-854B6FD3D4F4}" srcOrd="4" destOrd="0" presId="urn:microsoft.com/office/officeart/2005/8/layout/radial3"/>
    <dgm:cxn modelId="{C1384CBB-BAC0-47BD-87D9-6952A9EC441E}" type="presParOf" srcId="{6D8E9CFF-3434-4430-A45C-62A631D04AFF}" destId="{C9A27D4B-2B8D-4182-AF86-2CF255B31AC5}" srcOrd="5" destOrd="0" presId="urn:microsoft.com/office/officeart/2005/8/layout/radial3"/>
    <dgm:cxn modelId="{2D3BF581-911C-4BC3-A3FE-7DD98070B95F}" type="presParOf" srcId="{6D8E9CFF-3434-4430-A45C-62A631D04AFF}" destId="{9D8EF80D-D3B7-4DF3-839B-FB69F0380610}" srcOrd="6" destOrd="0" presId="urn:microsoft.com/office/officeart/2005/8/layout/radial3"/>
    <dgm:cxn modelId="{8685615E-7AAC-45D1-8885-84118C014B4D}" type="presParOf" srcId="{6D8E9CFF-3434-4430-A45C-62A631D04AFF}" destId="{8715A292-7DA5-4932-B75D-FC8FFCC71F28}" srcOrd="7" destOrd="0" presId="urn:microsoft.com/office/officeart/2005/8/layout/radial3"/>
    <dgm:cxn modelId="{EC2D2276-902D-444F-9863-A00A8311AA08}" type="presParOf" srcId="{6D8E9CFF-3434-4430-A45C-62A631D04AFF}" destId="{C1BC501E-31D4-4E06-A688-FC5461F36B92}" srcOrd="8" destOrd="0" presId="urn:microsoft.com/office/officeart/2005/8/layout/radial3"/>
    <dgm:cxn modelId="{DED95AE4-62A4-418B-AE52-679136F458C7}" type="presParOf" srcId="{6D8E9CFF-3434-4430-A45C-62A631D04AFF}" destId="{EFA72505-A434-4DE3-87F2-9BA3C82DB957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2A94F49-81B9-4D48-9665-CFF37DE889BE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R"/>
        </a:p>
      </dgm:t>
    </dgm:pt>
    <dgm:pt modelId="{813AB9F1-73E0-41D5-907A-7C034B947E77}">
      <dgm:prSet phldrT="[Texto]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es-CR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PROGRAMA V.</a:t>
          </a:r>
        </a:p>
        <a:p>
          <a:r>
            <a:rPr lang="es-CR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ORGANIZACIÓN Y GESTIÓN AGROEMPRESARIAL</a:t>
          </a:r>
          <a:endParaRPr lang="es-CR" b="1" dirty="0"/>
        </a:p>
      </dgm:t>
    </dgm:pt>
    <dgm:pt modelId="{3F8399CE-6CE5-4E85-A08A-06FDD0F88E8E}" type="parTrans" cxnId="{6A11ECB3-EBB2-430C-8BA8-3BBA27F8605D}">
      <dgm:prSet/>
      <dgm:spPr/>
      <dgm:t>
        <a:bodyPr/>
        <a:lstStyle/>
        <a:p>
          <a:endParaRPr lang="es-CR"/>
        </a:p>
      </dgm:t>
    </dgm:pt>
    <dgm:pt modelId="{5B03896B-1DB0-480F-B4E5-55C5D2FE7AA3}" type="sibTrans" cxnId="{6A11ECB3-EBB2-430C-8BA8-3BBA27F8605D}">
      <dgm:prSet/>
      <dgm:spPr/>
      <dgm:t>
        <a:bodyPr/>
        <a:lstStyle/>
        <a:p>
          <a:endParaRPr lang="es-CR"/>
        </a:p>
      </dgm:t>
    </dgm:pt>
    <dgm:pt modelId="{57FBA528-A263-443D-A5AE-F6DB35989824}">
      <dgm:prSet custT="1"/>
      <dgm:spPr/>
      <dgm:t>
        <a:bodyPr/>
        <a:lstStyle/>
        <a:p>
          <a:pPr rtl="0"/>
          <a:r>
            <a:rPr lang="es-CR" sz="1800" dirty="0">
              <a:effectLst/>
            </a:rPr>
            <a:t>Fomento del eco y agroturismo</a:t>
          </a:r>
          <a:endParaRPr lang="es-ES" sz="1800" dirty="0">
            <a:solidFill>
              <a:srgbClr val="0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6C55D6D-3893-4DED-BD9F-3D4A0DC4F6AE}" type="parTrans" cxnId="{8A8687AF-28B8-4A69-A9AA-D1B3AEF9DEED}">
      <dgm:prSet/>
      <dgm:spPr/>
      <dgm:t>
        <a:bodyPr/>
        <a:lstStyle/>
        <a:p>
          <a:endParaRPr lang="es-CR"/>
        </a:p>
      </dgm:t>
    </dgm:pt>
    <dgm:pt modelId="{F19CA595-A718-4F7E-AAAA-0FDD99F97F56}" type="sibTrans" cxnId="{8A8687AF-28B8-4A69-A9AA-D1B3AEF9DEED}">
      <dgm:prSet/>
      <dgm:spPr/>
      <dgm:t>
        <a:bodyPr/>
        <a:lstStyle/>
        <a:p>
          <a:endParaRPr lang="es-CR"/>
        </a:p>
      </dgm:t>
    </dgm:pt>
    <dgm:pt modelId="{862BE5D6-62F1-49DE-9789-4A532F7D6855}">
      <dgm:prSet/>
      <dgm:spPr/>
      <dgm:t>
        <a:bodyPr/>
        <a:lstStyle/>
        <a:p>
          <a:endParaRPr lang="es-CR"/>
        </a:p>
      </dgm:t>
    </dgm:pt>
    <dgm:pt modelId="{39DE975A-C55F-4F2C-9A6C-58CD1A42FA65}" type="parTrans" cxnId="{772B60BB-B303-4EB1-9852-F1C4CA2203DA}">
      <dgm:prSet/>
      <dgm:spPr/>
      <dgm:t>
        <a:bodyPr/>
        <a:lstStyle/>
        <a:p>
          <a:endParaRPr lang="es-CR"/>
        </a:p>
      </dgm:t>
    </dgm:pt>
    <dgm:pt modelId="{CF713ADF-A13D-4596-B112-E94AEA2D2CD9}" type="sibTrans" cxnId="{772B60BB-B303-4EB1-9852-F1C4CA2203DA}">
      <dgm:prSet/>
      <dgm:spPr/>
      <dgm:t>
        <a:bodyPr/>
        <a:lstStyle/>
        <a:p>
          <a:endParaRPr lang="es-CR"/>
        </a:p>
      </dgm:t>
    </dgm:pt>
    <dgm:pt modelId="{93BC7E83-275A-4D07-BD4C-2562FA257347}">
      <dgm:prSet/>
      <dgm:spPr/>
      <dgm:t>
        <a:bodyPr/>
        <a:lstStyle/>
        <a:p>
          <a:endParaRPr lang="es-CR"/>
        </a:p>
      </dgm:t>
    </dgm:pt>
    <dgm:pt modelId="{C58E162B-F392-433B-910D-55E7545D5E9F}" type="parTrans" cxnId="{AD3D45DE-E6AC-43E0-A13E-3A03CDC405E3}">
      <dgm:prSet/>
      <dgm:spPr/>
      <dgm:t>
        <a:bodyPr/>
        <a:lstStyle/>
        <a:p>
          <a:endParaRPr lang="es-CR"/>
        </a:p>
      </dgm:t>
    </dgm:pt>
    <dgm:pt modelId="{0EFFEDC5-6E23-48A5-8C9D-041F442741A1}" type="sibTrans" cxnId="{AD3D45DE-E6AC-43E0-A13E-3A03CDC405E3}">
      <dgm:prSet/>
      <dgm:spPr/>
      <dgm:t>
        <a:bodyPr/>
        <a:lstStyle/>
        <a:p>
          <a:endParaRPr lang="es-CR"/>
        </a:p>
      </dgm:t>
    </dgm:pt>
    <dgm:pt modelId="{DD260529-891C-43B5-B6A8-2FEB8E292084}">
      <dgm:prSet/>
      <dgm:spPr/>
      <dgm:t>
        <a:bodyPr/>
        <a:lstStyle/>
        <a:p>
          <a:endParaRPr lang="es-CR"/>
        </a:p>
      </dgm:t>
    </dgm:pt>
    <dgm:pt modelId="{09CF8A04-B7FA-4827-B018-4A0B72F8AAFF}" type="parTrans" cxnId="{B1D437D6-DB30-4BED-BB3B-F606893395A7}">
      <dgm:prSet/>
      <dgm:spPr/>
      <dgm:t>
        <a:bodyPr/>
        <a:lstStyle/>
        <a:p>
          <a:endParaRPr lang="es-CR"/>
        </a:p>
      </dgm:t>
    </dgm:pt>
    <dgm:pt modelId="{3959C9FA-8AC1-4271-8B5E-A99E797E45D7}" type="sibTrans" cxnId="{B1D437D6-DB30-4BED-BB3B-F606893395A7}">
      <dgm:prSet/>
      <dgm:spPr/>
      <dgm:t>
        <a:bodyPr/>
        <a:lstStyle/>
        <a:p>
          <a:endParaRPr lang="es-CR"/>
        </a:p>
      </dgm:t>
    </dgm:pt>
    <dgm:pt modelId="{34196CA3-CF75-452B-B263-261DA3176723}">
      <dgm:prSet custT="1"/>
      <dgm:spPr/>
      <dgm:t>
        <a:bodyPr/>
        <a:lstStyle/>
        <a:p>
          <a:r>
            <a:rPr lang="es-CR" sz="2000" dirty="0">
              <a:effectLst/>
            </a:rPr>
            <a:t>Gesti</a:t>
          </a:r>
          <a:r>
            <a:rPr lang="es-419" sz="2000" dirty="0">
              <a:effectLst/>
            </a:rPr>
            <a:t>ón </a:t>
          </a:r>
          <a:r>
            <a:rPr lang="es-CR" sz="2000" dirty="0">
              <a:effectLst/>
            </a:rPr>
            <a:t>agroempresarial</a:t>
          </a:r>
          <a:endParaRPr lang="es-CR" sz="20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4C0F3717-A1D3-415C-878C-83AD89AEC7F1}" type="parTrans" cxnId="{FB4BA42C-0E6B-42A6-8E6F-D689655ABD0D}">
      <dgm:prSet/>
      <dgm:spPr/>
      <dgm:t>
        <a:bodyPr/>
        <a:lstStyle/>
        <a:p>
          <a:endParaRPr lang="es-CR"/>
        </a:p>
      </dgm:t>
    </dgm:pt>
    <dgm:pt modelId="{B4AA8FF0-A25E-4339-A224-D0501E3FDCE9}" type="sibTrans" cxnId="{FB4BA42C-0E6B-42A6-8E6F-D689655ABD0D}">
      <dgm:prSet/>
      <dgm:spPr/>
      <dgm:t>
        <a:bodyPr/>
        <a:lstStyle/>
        <a:p>
          <a:endParaRPr lang="es-CR"/>
        </a:p>
      </dgm:t>
    </dgm:pt>
    <dgm:pt modelId="{E9B8F891-23DE-484E-872E-0E195EE86621}">
      <dgm:prSet custT="1"/>
      <dgm:spPr/>
      <dgm:t>
        <a:bodyPr/>
        <a:lstStyle/>
        <a:p>
          <a:r>
            <a:rPr lang="es-CR" sz="1800" dirty="0">
              <a:effectLst/>
            </a:rPr>
            <a:t>Organización </a:t>
          </a:r>
          <a:r>
            <a:rPr lang="es-CR" sz="1800" dirty="0" err="1">
              <a:effectLst/>
            </a:rPr>
            <a:t>agroempresarial</a:t>
          </a:r>
          <a:endParaRPr lang="es-CR" sz="18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22A17B80-5B6C-4ED9-B4FE-06089B66E7A8}" type="parTrans" cxnId="{B5FFBFA9-19D3-4415-A41A-CD7A99222158}">
      <dgm:prSet/>
      <dgm:spPr/>
      <dgm:t>
        <a:bodyPr/>
        <a:lstStyle/>
        <a:p>
          <a:endParaRPr lang="es-CR"/>
        </a:p>
      </dgm:t>
    </dgm:pt>
    <dgm:pt modelId="{86693B16-D1F4-49BA-A9DC-EF935F68E31F}" type="sibTrans" cxnId="{B5FFBFA9-19D3-4415-A41A-CD7A99222158}">
      <dgm:prSet/>
      <dgm:spPr/>
      <dgm:t>
        <a:bodyPr/>
        <a:lstStyle/>
        <a:p>
          <a:endParaRPr lang="es-CR"/>
        </a:p>
      </dgm:t>
    </dgm:pt>
    <dgm:pt modelId="{77603CA3-F6C7-486A-8497-A77E6B095D5B}">
      <dgm:prSet custT="1"/>
      <dgm:spPr/>
      <dgm:t>
        <a:bodyPr/>
        <a:lstStyle/>
        <a:p>
          <a:r>
            <a:rPr lang="es-CR" sz="1800" dirty="0">
              <a:effectLst/>
            </a:rPr>
            <a:t>Información para el mercadeo y comercialización</a:t>
          </a:r>
          <a:endParaRPr lang="es-CR" sz="18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7151CDE2-5BE2-4D25-86E0-E1C910DB4197}" type="parTrans" cxnId="{A0C8B513-3AA8-441D-B2CA-A2513E1C3FEA}">
      <dgm:prSet/>
      <dgm:spPr/>
      <dgm:t>
        <a:bodyPr/>
        <a:lstStyle/>
        <a:p>
          <a:endParaRPr lang="es-CR"/>
        </a:p>
      </dgm:t>
    </dgm:pt>
    <dgm:pt modelId="{F8BB9BC4-AD26-4FD0-B79F-5E5111C28466}" type="sibTrans" cxnId="{A0C8B513-3AA8-441D-B2CA-A2513E1C3FEA}">
      <dgm:prSet/>
      <dgm:spPr/>
      <dgm:t>
        <a:bodyPr/>
        <a:lstStyle/>
        <a:p>
          <a:endParaRPr lang="es-CR"/>
        </a:p>
      </dgm:t>
    </dgm:pt>
    <dgm:pt modelId="{4BB8FB45-32AE-4B04-8838-8CD9FEFCD814}" type="pres">
      <dgm:prSet presAssocID="{B2A94F49-81B9-4D48-9665-CFF37DE889BE}" presName="composite" presStyleCnt="0">
        <dgm:presLayoutVars>
          <dgm:chMax val="1"/>
          <dgm:dir/>
          <dgm:resizeHandles val="exact"/>
        </dgm:presLayoutVars>
      </dgm:prSet>
      <dgm:spPr/>
    </dgm:pt>
    <dgm:pt modelId="{6D8E9CFF-3434-4430-A45C-62A631D04AFF}" type="pres">
      <dgm:prSet presAssocID="{B2A94F49-81B9-4D48-9665-CFF37DE889BE}" presName="radial" presStyleCnt="0">
        <dgm:presLayoutVars>
          <dgm:animLvl val="ctr"/>
        </dgm:presLayoutVars>
      </dgm:prSet>
      <dgm:spPr/>
    </dgm:pt>
    <dgm:pt modelId="{AD00E718-1913-4F30-B1C2-F6E01628496B}" type="pres">
      <dgm:prSet presAssocID="{813AB9F1-73E0-41D5-907A-7C034B947E77}" presName="centerShape" presStyleLbl="vennNode1" presStyleIdx="0" presStyleCnt="5" custScaleX="109121" custLinFactNeighborX="-933" custLinFactNeighborY="933"/>
      <dgm:spPr/>
    </dgm:pt>
    <dgm:pt modelId="{8B26601E-DAC2-42D3-B97E-5F41FE0714E1}" type="pres">
      <dgm:prSet presAssocID="{77603CA3-F6C7-486A-8497-A77E6B095D5B}" presName="node" presStyleLbl="vennNode1" presStyleIdx="1" presStyleCnt="5" custScaleX="161947" custScaleY="108410">
        <dgm:presLayoutVars>
          <dgm:bulletEnabled val="1"/>
        </dgm:presLayoutVars>
      </dgm:prSet>
      <dgm:spPr/>
    </dgm:pt>
    <dgm:pt modelId="{CC64A99C-17D0-48D5-B131-DE5B5B8AE4AB}" type="pres">
      <dgm:prSet presAssocID="{57FBA528-A263-443D-A5AE-F6DB35989824}" presName="node" presStyleLbl="vennNode1" presStyleIdx="2" presStyleCnt="5" custScaleX="125722" custScaleY="120504" custRadScaleRad="111789" custRadScaleInc="947">
        <dgm:presLayoutVars>
          <dgm:bulletEnabled val="1"/>
        </dgm:presLayoutVars>
      </dgm:prSet>
      <dgm:spPr/>
    </dgm:pt>
    <dgm:pt modelId="{3FDD3BBC-0D41-4473-A585-25A822BE713A}" type="pres">
      <dgm:prSet presAssocID="{34196CA3-CF75-452B-B263-261DA3176723}" presName="node" presStyleLbl="vennNode1" presStyleIdx="3" presStyleCnt="5" custScaleX="161947" custScaleY="99211">
        <dgm:presLayoutVars>
          <dgm:bulletEnabled val="1"/>
        </dgm:presLayoutVars>
      </dgm:prSet>
      <dgm:spPr/>
    </dgm:pt>
    <dgm:pt modelId="{01007B2F-BA84-4322-A5ED-CCA63DA1E52D}" type="pres">
      <dgm:prSet presAssocID="{E9B8F891-23DE-484E-872E-0E195EE86621}" presName="node" presStyleLbl="vennNode1" presStyleIdx="4" presStyleCnt="5" custScaleX="145510" custScaleY="120504" custRadScaleRad="112208" custRadScaleInc="-1296">
        <dgm:presLayoutVars>
          <dgm:bulletEnabled val="1"/>
        </dgm:presLayoutVars>
      </dgm:prSet>
      <dgm:spPr/>
    </dgm:pt>
  </dgm:ptLst>
  <dgm:cxnLst>
    <dgm:cxn modelId="{F0C80402-2B67-4874-943E-6E14B7EC3B1A}" type="presOf" srcId="{77603CA3-F6C7-486A-8497-A77E6B095D5B}" destId="{8B26601E-DAC2-42D3-B97E-5F41FE0714E1}" srcOrd="0" destOrd="0" presId="urn:microsoft.com/office/officeart/2005/8/layout/radial3"/>
    <dgm:cxn modelId="{A0C8B513-3AA8-441D-B2CA-A2513E1C3FEA}" srcId="{813AB9F1-73E0-41D5-907A-7C034B947E77}" destId="{77603CA3-F6C7-486A-8497-A77E6B095D5B}" srcOrd="0" destOrd="0" parTransId="{7151CDE2-5BE2-4D25-86E0-E1C910DB4197}" sibTransId="{F8BB9BC4-AD26-4FD0-B79F-5E5111C28466}"/>
    <dgm:cxn modelId="{7787AE24-3C74-4509-B585-FF75356689BE}" type="presOf" srcId="{813AB9F1-73E0-41D5-907A-7C034B947E77}" destId="{AD00E718-1913-4F30-B1C2-F6E01628496B}" srcOrd="0" destOrd="0" presId="urn:microsoft.com/office/officeart/2005/8/layout/radial3"/>
    <dgm:cxn modelId="{FB4BA42C-0E6B-42A6-8E6F-D689655ABD0D}" srcId="{813AB9F1-73E0-41D5-907A-7C034B947E77}" destId="{34196CA3-CF75-452B-B263-261DA3176723}" srcOrd="2" destOrd="0" parTransId="{4C0F3717-A1D3-415C-878C-83AD89AEC7F1}" sibTransId="{B4AA8FF0-A25E-4339-A224-D0501E3FDCE9}"/>
    <dgm:cxn modelId="{28110D7E-9835-4E80-B3A5-1A934448E5A4}" type="presOf" srcId="{34196CA3-CF75-452B-B263-261DA3176723}" destId="{3FDD3BBC-0D41-4473-A585-25A822BE713A}" srcOrd="0" destOrd="0" presId="urn:microsoft.com/office/officeart/2005/8/layout/radial3"/>
    <dgm:cxn modelId="{0155DE8F-F383-41DD-B2AF-03007BA53439}" type="presOf" srcId="{57FBA528-A263-443D-A5AE-F6DB35989824}" destId="{CC64A99C-17D0-48D5-B131-DE5B5B8AE4AB}" srcOrd="0" destOrd="0" presId="urn:microsoft.com/office/officeart/2005/8/layout/radial3"/>
    <dgm:cxn modelId="{C9D163A9-ECBA-452B-8A04-006C290B0612}" type="presOf" srcId="{E9B8F891-23DE-484E-872E-0E195EE86621}" destId="{01007B2F-BA84-4322-A5ED-CCA63DA1E52D}" srcOrd="0" destOrd="0" presId="urn:microsoft.com/office/officeart/2005/8/layout/radial3"/>
    <dgm:cxn modelId="{B5FFBFA9-19D3-4415-A41A-CD7A99222158}" srcId="{813AB9F1-73E0-41D5-907A-7C034B947E77}" destId="{E9B8F891-23DE-484E-872E-0E195EE86621}" srcOrd="3" destOrd="0" parTransId="{22A17B80-5B6C-4ED9-B4FE-06089B66E7A8}" sibTransId="{86693B16-D1F4-49BA-A9DC-EF935F68E31F}"/>
    <dgm:cxn modelId="{8A8687AF-28B8-4A69-A9AA-D1B3AEF9DEED}" srcId="{813AB9F1-73E0-41D5-907A-7C034B947E77}" destId="{57FBA528-A263-443D-A5AE-F6DB35989824}" srcOrd="1" destOrd="0" parTransId="{86C55D6D-3893-4DED-BD9F-3D4A0DC4F6AE}" sibTransId="{F19CA595-A718-4F7E-AAAA-0FDD99F97F56}"/>
    <dgm:cxn modelId="{6A11ECB3-EBB2-430C-8BA8-3BBA27F8605D}" srcId="{B2A94F49-81B9-4D48-9665-CFF37DE889BE}" destId="{813AB9F1-73E0-41D5-907A-7C034B947E77}" srcOrd="0" destOrd="0" parTransId="{3F8399CE-6CE5-4E85-A08A-06FDD0F88E8E}" sibTransId="{5B03896B-1DB0-480F-B4E5-55C5D2FE7AA3}"/>
    <dgm:cxn modelId="{772B60BB-B303-4EB1-9852-F1C4CA2203DA}" srcId="{B2A94F49-81B9-4D48-9665-CFF37DE889BE}" destId="{862BE5D6-62F1-49DE-9789-4A532F7D6855}" srcOrd="1" destOrd="0" parTransId="{39DE975A-C55F-4F2C-9A6C-58CD1A42FA65}" sibTransId="{CF713ADF-A13D-4596-B112-E94AEA2D2CD9}"/>
    <dgm:cxn modelId="{785BD9BD-FD83-4065-A356-A5ADA0E13268}" type="presOf" srcId="{B2A94F49-81B9-4D48-9665-CFF37DE889BE}" destId="{4BB8FB45-32AE-4B04-8838-8CD9FEFCD814}" srcOrd="0" destOrd="0" presId="urn:microsoft.com/office/officeart/2005/8/layout/radial3"/>
    <dgm:cxn modelId="{B1D437D6-DB30-4BED-BB3B-F606893395A7}" srcId="{B2A94F49-81B9-4D48-9665-CFF37DE889BE}" destId="{DD260529-891C-43B5-B6A8-2FEB8E292084}" srcOrd="3" destOrd="0" parTransId="{09CF8A04-B7FA-4827-B018-4A0B72F8AAFF}" sibTransId="{3959C9FA-8AC1-4271-8B5E-A99E797E45D7}"/>
    <dgm:cxn modelId="{AD3D45DE-E6AC-43E0-A13E-3A03CDC405E3}" srcId="{B2A94F49-81B9-4D48-9665-CFF37DE889BE}" destId="{93BC7E83-275A-4D07-BD4C-2562FA257347}" srcOrd="2" destOrd="0" parTransId="{C58E162B-F392-433B-910D-55E7545D5E9F}" sibTransId="{0EFFEDC5-6E23-48A5-8C9D-041F442741A1}"/>
    <dgm:cxn modelId="{96ADBB05-9585-4D73-989D-7FC33566F4DC}" type="presParOf" srcId="{4BB8FB45-32AE-4B04-8838-8CD9FEFCD814}" destId="{6D8E9CFF-3434-4430-A45C-62A631D04AFF}" srcOrd="0" destOrd="0" presId="urn:microsoft.com/office/officeart/2005/8/layout/radial3"/>
    <dgm:cxn modelId="{A90DF7AE-3E2A-49FB-B380-5DC84795FBB7}" type="presParOf" srcId="{6D8E9CFF-3434-4430-A45C-62A631D04AFF}" destId="{AD00E718-1913-4F30-B1C2-F6E01628496B}" srcOrd="0" destOrd="0" presId="urn:microsoft.com/office/officeart/2005/8/layout/radial3"/>
    <dgm:cxn modelId="{76346FC6-E953-4F87-9A3C-0C9A9D81D8F5}" type="presParOf" srcId="{6D8E9CFF-3434-4430-A45C-62A631D04AFF}" destId="{8B26601E-DAC2-42D3-B97E-5F41FE0714E1}" srcOrd="1" destOrd="0" presId="urn:microsoft.com/office/officeart/2005/8/layout/radial3"/>
    <dgm:cxn modelId="{FC4D18E2-FB34-438E-8921-E98FAE216E2B}" type="presParOf" srcId="{6D8E9CFF-3434-4430-A45C-62A631D04AFF}" destId="{CC64A99C-17D0-48D5-B131-DE5B5B8AE4AB}" srcOrd="2" destOrd="0" presId="urn:microsoft.com/office/officeart/2005/8/layout/radial3"/>
    <dgm:cxn modelId="{1336B80B-9E14-478F-AB3A-99DA3E5103BB}" type="presParOf" srcId="{6D8E9CFF-3434-4430-A45C-62A631D04AFF}" destId="{3FDD3BBC-0D41-4473-A585-25A822BE713A}" srcOrd="3" destOrd="0" presId="urn:microsoft.com/office/officeart/2005/8/layout/radial3"/>
    <dgm:cxn modelId="{2334F600-76F9-4074-9EBF-70A22143D45A}" type="presParOf" srcId="{6D8E9CFF-3434-4430-A45C-62A631D04AFF}" destId="{01007B2F-BA84-4322-A5ED-CCA63DA1E52D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2A94F49-81B9-4D48-9665-CFF37DE889BE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R"/>
        </a:p>
      </dgm:t>
    </dgm:pt>
    <dgm:pt modelId="{813AB9F1-73E0-41D5-907A-7C034B947E77}">
      <dgm:prSet phldrT="[Texto]"/>
      <dgm:spPr>
        <a:solidFill>
          <a:schemeClr val="accent6">
            <a:lumMod val="75000"/>
            <a:alpha val="50000"/>
          </a:schemeClr>
        </a:solidFill>
      </dgm:spPr>
      <dgm:t>
        <a:bodyPr/>
        <a:lstStyle/>
        <a:p>
          <a:r>
            <a:rPr lang="es-CR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PROGRAMA VI.</a:t>
          </a:r>
        </a:p>
        <a:p>
          <a:r>
            <a:rPr lang="es-CR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Fortalecimiento de capacidades</a:t>
          </a:r>
          <a:endParaRPr lang="es-CR" b="1" dirty="0"/>
        </a:p>
      </dgm:t>
    </dgm:pt>
    <dgm:pt modelId="{3F8399CE-6CE5-4E85-A08A-06FDD0F88E8E}" type="parTrans" cxnId="{6A11ECB3-EBB2-430C-8BA8-3BBA27F8605D}">
      <dgm:prSet/>
      <dgm:spPr/>
      <dgm:t>
        <a:bodyPr/>
        <a:lstStyle/>
        <a:p>
          <a:endParaRPr lang="es-CR"/>
        </a:p>
      </dgm:t>
    </dgm:pt>
    <dgm:pt modelId="{5B03896B-1DB0-480F-B4E5-55C5D2FE7AA3}" type="sibTrans" cxnId="{6A11ECB3-EBB2-430C-8BA8-3BBA27F8605D}">
      <dgm:prSet/>
      <dgm:spPr/>
      <dgm:t>
        <a:bodyPr/>
        <a:lstStyle/>
        <a:p>
          <a:endParaRPr lang="es-CR"/>
        </a:p>
      </dgm:t>
    </dgm:pt>
    <dgm:pt modelId="{862BE5D6-62F1-49DE-9789-4A532F7D6855}">
      <dgm:prSet/>
      <dgm:spPr/>
      <dgm:t>
        <a:bodyPr/>
        <a:lstStyle/>
        <a:p>
          <a:endParaRPr lang="es-CR"/>
        </a:p>
      </dgm:t>
    </dgm:pt>
    <dgm:pt modelId="{39DE975A-C55F-4F2C-9A6C-58CD1A42FA65}" type="parTrans" cxnId="{772B60BB-B303-4EB1-9852-F1C4CA2203DA}">
      <dgm:prSet/>
      <dgm:spPr/>
      <dgm:t>
        <a:bodyPr/>
        <a:lstStyle/>
        <a:p>
          <a:endParaRPr lang="es-CR"/>
        </a:p>
      </dgm:t>
    </dgm:pt>
    <dgm:pt modelId="{CF713ADF-A13D-4596-B112-E94AEA2D2CD9}" type="sibTrans" cxnId="{772B60BB-B303-4EB1-9852-F1C4CA2203DA}">
      <dgm:prSet/>
      <dgm:spPr/>
      <dgm:t>
        <a:bodyPr/>
        <a:lstStyle/>
        <a:p>
          <a:endParaRPr lang="es-CR"/>
        </a:p>
      </dgm:t>
    </dgm:pt>
    <dgm:pt modelId="{07253FE3-5E9D-4240-95E9-91142EDCC994}">
      <dgm:prSet custT="1"/>
      <dgm:spPr/>
      <dgm:t>
        <a:bodyPr/>
        <a:lstStyle/>
        <a:p>
          <a:pPr rtl="0"/>
          <a:r>
            <a:rPr lang="es-CR" sz="1600" dirty="0">
              <a:effectLst/>
            </a:rPr>
            <a:t>Capacitación en gestión institucional</a:t>
          </a:r>
          <a:endParaRPr lang="es-CR" sz="1600" dirty="0">
            <a:solidFill>
              <a:srgbClr val="0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573FF64-C285-4343-8EF0-94441DD983BE}" type="parTrans" cxnId="{EB0FA26C-A70C-42DB-8DC1-E53289AC6705}">
      <dgm:prSet/>
      <dgm:spPr/>
      <dgm:t>
        <a:bodyPr/>
        <a:lstStyle/>
        <a:p>
          <a:endParaRPr lang="es-CR"/>
        </a:p>
      </dgm:t>
    </dgm:pt>
    <dgm:pt modelId="{48445A11-D7EA-4FF1-AECA-4F29643C7B04}" type="sibTrans" cxnId="{EB0FA26C-A70C-42DB-8DC1-E53289AC6705}">
      <dgm:prSet/>
      <dgm:spPr/>
      <dgm:t>
        <a:bodyPr/>
        <a:lstStyle/>
        <a:p>
          <a:endParaRPr lang="es-CR"/>
        </a:p>
      </dgm:t>
    </dgm:pt>
    <dgm:pt modelId="{93BC7E83-275A-4D07-BD4C-2562FA257347}">
      <dgm:prSet/>
      <dgm:spPr/>
      <dgm:t>
        <a:bodyPr/>
        <a:lstStyle/>
        <a:p>
          <a:endParaRPr lang="es-CR"/>
        </a:p>
      </dgm:t>
    </dgm:pt>
    <dgm:pt modelId="{C58E162B-F392-433B-910D-55E7545D5E9F}" type="parTrans" cxnId="{AD3D45DE-E6AC-43E0-A13E-3A03CDC405E3}">
      <dgm:prSet/>
      <dgm:spPr/>
      <dgm:t>
        <a:bodyPr/>
        <a:lstStyle/>
        <a:p>
          <a:endParaRPr lang="es-CR"/>
        </a:p>
      </dgm:t>
    </dgm:pt>
    <dgm:pt modelId="{0EFFEDC5-6E23-48A5-8C9D-041F442741A1}" type="sibTrans" cxnId="{AD3D45DE-E6AC-43E0-A13E-3A03CDC405E3}">
      <dgm:prSet/>
      <dgm:spPr/>
      <dgm:t>
        <a:bodyPr/>
        <a:lstStyle/>
        <a:p>
          <a:endParaRPr lang="es-CR"/>
        </a:p>
      </dgm:t>
    </dgm:pt>
    <dgm:pt modelId="{DD260529-891C-43B5-B6A8-2FEB8E292084}">
      <dgm:prSet/>
      <dgm:spPr/>
      <dgm:t>
        <a:bodyPr/>
        <a:lstStyle/>
        <a:p>
          <a:endParaRPr lang="es-CR"/>
        </a:p>
      </dgm:t>
    </dgm:pt>
    <dgm:pt modelId="{09CF8A04-B7FA-4827-B018-4A0B72F8AAFF}" type="parTrans" cxnId="{B1D437D6-DB30-4BED-BB3B-F606893395A7}">
      <dgm:prSet/>
      <dgm:spPr/>
      <dgm:t>
        <a:bodyPr/>
        <a:lstStyle/>
        <a:p>
          <a:endParaRPr lang="es-CR"/>
        </a:p>
      </dgm:t>
    </dgm:pt>
    <dgm:pt modelId="{3959C9FA-8AC1-4271-8B5E-A99E797E45D7}" type="sibTrans" cxnId="{B1D437D6-DB30-4BED-BB3B-F606893395A7}">
      <dgm:prSet/>
      <dgm:spPr/>
      <dgm:t>
        <a:bodyPr/>
        <a:lstStyle/>
        <a:p>
          <a:endParaRPr lang="es-CR"/>
        </a:p>
      </dgm:t>
    </dgm:pt>
    <dgm:pt modelId="{710A1D98-1B4C-4B5A-8884-1539A3BE2AE4}">
      <dgm:prSet custT="1"/>
      <dgm:spPr/>
      <dgm:t>
        <a:bodyPr/>
        <a:lstStyle/>
        <a:p>
          <a:r>
            <a:rPr lang="es-CR" sz="1600">
              <a:effectLst/>
            </a:rPr>
            <a:t>Capacitación en gestión municipal</a:t>
          </a:r>
          <a:r>
            <a:rPr lang="es-419" sz="1600">
              <a:effectLst/>
            </a:rPr>
            <a:t> y mancomunidades</a:t>
          </a:r>
          <a:endParaRPr lang="es-CR" sz="16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B9396803-282D-49B1-B0AA-52F31F782439}" type="parTrans" cxnId="{CC8F5AB9-6AF0-4A88-B104-B13525FD654F}">
      <dgm:prSet/>
      <dgm:spPr/>
      <dgm:t>
        <a:bodyPr/>
        <a:lstStyle/>
        <a:p>
          <a:endParaRPr lang="es-CR"/>
        </a:p>
      </dgm:t>
    </dgm:pt>
    <dgm:pt modelId="{A7F8F7F9-4E95-472C-98DC-5ACE057A9727}" type="sibTrans" cxnId="{CC8F5AB9-6AF0-4A88-B104-B13525FD654F}">
      <dgm:prSet/>
      <dgm:spPr/>
      <dgm:t>
        <a:bodyPr/>
        <a:lstStyle/>
        <a:p>
          <a:endParaRPr lang="es-CR"/>
        </a:p>
      </dgm:t>
    </dgm:pt>
    <dgm:pt modelId="{CCC9C3F4-FCB6-4FBE-A24D-4216F9D73628}">
      <dgm:prSet custT="1"/>
      <dgm:spPr/>
      <dgm:t>
        <a:bodyPr/>
        <a:lstStyle/>
        <a:p>
          <a:r>
            <a:rPr lang="es-CR" sz="1600">
              <a:effectLst/>
            </a:rPr>
            <a:t>Capacitación </a:t>
          </a:r>
          <a:r>
            <a:rPr lang="es-419" sz="1600">
              <a:effectLst/>
            </a:rPr>
            <a:t>en gestión </a:t>
          </a:r>
          <a:r>
            <a:rPr lang="es-CR" sz="1600">
              <a:effectLst/>
            </a:rPr>
            <a:t>local</a:t>
          </a:r>
          <a:r>
            <a:rPr lang="es-419" sz="1600">
              <a:effectLst/>
            </a:rPr>
            <a:t> (comunitaria)</a:t>
          </a:r>
          <a:endParaRPr lang="es-CR" sz="16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812AF972-48F9-45B8-B4D4-5183949C077C}" type="parTrans" cxnId="{D9A53616-13AF-4BA9-99CC-3161BBAA2EC3}">
      <dgm:prSet/>
      <dgm:spPr/>
      <dgm:t>
        <a:bodyPr/>
        <a:lstStyle/>
        <a:p>
          <a:endParaRPr lang="es-CR"/>
        </a:p>
      </dgm:t>
    </dgm:pt>
    <dgm:pt modelId="{E7DE6836-5CA1-4BA1-96D3-732D87B4AC1D}" type="sibTrans" cxnId="{D9A53616-13AF-4BA9-99CC-3161BBAA2EC3}">
      <dgm:prSet/>
      <dgm:spPr/>
      <dgm:t>
        <a:bodyPr/>
        <a:lstStyle/>
        <a:p>
          <a:endParaRPr lang="es-CR"/>
        </a:p>
      </dgm:t>
    </dgm:pt>
    <dgm:pt modelId="{7C10B025-D255-4DE1-BDEE-EB89A78DD97C}">
      <dgm:prSet custT="1"/>
      <dgm:spPr/>
      <dgm:t>
        <a:bodyPr/>
        <a:lstStyle/>
        <a:p>
          <a:r>
            <a:rPr lang="es-PE" sz="1600" dirty="0">
              <a:effectLst/>
            </a:rPr>
            <a:t>Capacitación en temas agroempresariales</a:t>
          </a:r>
          <a:endParaRPr lang="es-CR" sz="16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BD09BE4C-3BE5-4D4B-BD9A-B261DF3420CE}" type="parTrans" cxnId="{5CE6FD74-D3F5-4608-8F53-C69ECD8F611F}">
      <dgm:prSet/>
      <dgm:spPr/>
      <dgm:t>
        <a:bodyPr/>
        <a:lstStyle/>
        <a:p>
          <a:endParaRPr lang="es-CR"/>
        </a:p>
      </dgm:t>
    </dgm:pt>
    <dgm:pt modelId="{BAB4345E-CD92-432B-A976-1A8BC84D6BEF}" type="sibTrans" cxnId="{5CE6FD74-D3F5-4608-8F53-C69ECD8F611F}">
      <dgm:prSet/>
      <dgm:spPr/>
      <dgm:t>
        <a:bodyPr/>
        <a:lstStyle/>
        <a:p>
          <a:endParaRPr lang="es-CR"/>
        </a:p>
      </dgm:t>
    </dgm:pt>
    <dgm:pt modelId="{876D39E5-BF5D-400C-BF05-B38E1B27DC19}">
      <dgm:prSet custT="1"/>
      <dgm:spPr/>
      <dgm:t>
        <a:bodyPr/>
        <a:lstStyle/>
        <a:p>
          <a:r>
            <a:rPr lang="es-CR" sz="1600">
              <a:effectLst/>
            </a:rPr>
            <a:t>Educación ambiental en escuelas y colegios</a:t>
          </a:r>
          <a:endParaRPr lang="es-CR" sz="16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803B98B4-A50D-40BD-8299-D88AA8BBD1E6}" type="parTrans" cxnId="{0DF89F52-B897-42B3-89B5-38EB604F1D7C}">
      <dgm:prSet/>
      <dgm:spPr/>
      <dgm:t>
        <a:bodyPr/>
        <a:lstStyle/>
        <a:p>
          <a:endParaRPr lang="es-CR"/>
        </a:p>
      </dgm:t>
    </dgm:pt>
    <dgm:pt modelId="{D7DB3408-88DB-45CB-89EE-B1B0555C2E0D}" type="sibTrans" cxnId="{0DF89F52-B897-42B3-89B5-38EB604F1D7C}">
      <dgm:prSet/>
      <dgm:spPr/>
      <dgm:t>
        <a:bodyPr/>
        <a:lstStyle/>
        <a:p>
          <a:endParaRPr lang="es-CR"/>
        </a:p>
      </dgm:t>
    </dgm:pt>
    <dgm:pt modelId="{3D0BC14A-F265-4404-B7D3-C2F27B78C7E7}">
      <dgm:prSet custT="1"/>
      <dgm:spPr/>
      <dgm:t>
        <a:bodyPr/>
        <a:lstStyle/>
        <a:p>
          <a:r>
            <a:rPr lang="es-CR" sz="1600">
              <a:effectLst/>
            </a:rPr>
            <a:t>Educación ambiental y cambio climático en la comunidad</a:t>
          </a:r>
          <a:endParaRPr lang="es-CR" sz="16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C10F961D-90A8-4A10-8477-345B80857FE7}" type="parTrans" cxnId="{907991DF-B73D-4CC9-A05D-6B72FBA51517}">
      <dgm:prSet/>
      <dgm:spPr/>
      <dgm:t>
        <a:bodyPr/>
        <a:lstStyle/>
        <a:p>
          <a:endParaRPr lang="es-CR"/>
        </a:p>
      </dgm:t>
    </dgm:pt>
    <dgm:pt modelId="{08722C42-9FCE-4292-B5C6-EB4C07F007F5}" type="sibTrans" cxnId="{907991DF-B73D-4CC9-A05D-6B72FBA51517}">
      <dgm:prSet/>
      <dgm:spPr/>
      <dgm:t>
        <a:bodyPr/>
        <a:lstStyle/>
        <a:p>
          <a:endParaRPr lang="es-CR"/>
        </a:p>
      </dgm:t>
    </dgm:pt>
    <dgm:pt modelId="{41E3CA32-4D67-4A2C-80B1-08B24C6AD525}">
      <dgm:prSet custT="1"/>
      <dgm:spPr/>
      <dgm:t>
        <a:bodyPr/>
        <a:lstStyle/>
        <a:p>
          <a:r>
            <a:rPr lang="es-419" sz="1600">
              <a:effectLst/>
            </a:rPr>
            <a:t>Fortalecimiento a plataformas de coordinación</a:t>
          </a:r>
          <a:endParaRPr lang="es-CR" sz="16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50CBDA08-34BB-4D01-A6DA-9FE10337727A}" type="parTrans" cxnId="{B742FDB3-3173-41A6-903A-D51D042A67EC}">
      <dgm:prSet/>
      <dgm:spPr/>
      <dgm:t>
        <a:bodyPr/>
        <a:lstStyle/>
        <a:p>
          <a:endParaRPr lang="es-CR"/>
        </a:p>
      </dgm:t>
    </dgm:pt>
    <dgm:pt modelId="{5E049CE5-7F65-474A-9F88-B7B8B5619A07}" type="sibTrans" cxnId="{B742FDB3-3173-41A6-903A-D51D042A67EC}">
      <dgm:prSet/>
      <dgm:spPr/>
      <dgm:t>
        <a:bodyPr/>
        <a:lstStyle/>
        <a:p>
          <a:endParaRPr lang="es-CR"/>
        </a:p>
      </dgm:t>
    </dgm:pt>
    <dgm:pt modelId="{4BB8FB45-32AE-4B04-8838-8CD9FEFCD814}" type="pres">
      <dgm:prSet presAssocID="{B2A94F49-81B9-4D48-9665-CFF37DE889BE}" presName="composite" presStyleCnt="0">
        <dgm:presLayoutVars>
          <dgm:chMax val="1"/>
          <dgm:dir/>
          <dgm:resizeHandles val="exact"/>
        </dgm:presLayoutVars>
      </dgm:prSet>
      <dgm:spPr/>
    </dgm:pt>
    <dgm:pt modelId="{6D8E9CFF-3434-4430-A45C-62A631D04AFF}" type="pres">
      <dgm:prSet presAssocID="{B2A94F49-81B9-4D48-9665-CFF37DE889BE}" presName="radial" presStyleCnt="0">
        <dgm:presLayoutVars>
          <dgm:animLvl val="ctr"/>
        </dgm:presLayoutVars>
      </dgm:prSet>
      <dgm:spPr/>
    </dgm:pt>
    <dgm:pt modelId="{AD00E718-1913-4F30-B1C2-F6E01628496B}" type="pres">
      <dgm:prSet presAssocID="{813AB9F1-73E0-41D5-907A-7C034B947E77}" presName="centerShape" presStyleLbl="vennNode1" presStyleIdx="0" presStyleCnt="8" custScaleX="109121"/>
      <dgm:spPr/>
    </dgm:pt>
    <dgm:pt modelId="{1A2E27F1-41B1-438C-A402-693ED151A3EF}" type="pres">
      <dgm:prSet presAssocID="{876D39E5-BF5D-400C-BF05-B38E1B27DC19}" presName="node" presStyleLbl="vennNode1" presStyleIdx="1" presStyleCnt="8" custScaleX="145138" custScaleY="127167">
        <dgm:presLayoutVars>
          <dgm:bulletEnabled val="1"/>
        </dgm:presLayoutVars>
      </dgm:prSet>
      <dgm:spPr/>
    </dgm:pt>
    <dgm:pt modelId="{B11B68E7-AE12-45CE-A49E-4F105387CF32}" type="pres">
      <dgm:prSet presAssocID="{3D0BC14A-F265-4404-B7D3-C2F27B78C7E7}" presName="node" presStyleLbl="vennNode1" presStyleIdx="2" presStyleCnt="8" custScaleX="145138" custScaleY="127167" custRadScaleRad="119047" custRadScaleInc="4528">
        <dgm:presLayoutVars>
          <dgm:bulletEnabled val="1"/>
        </dgm:presLayoutVars>
      </dgm:prSet>
      <dgm:spPr/>
    </dgm:pt>
    <dgm:pt modelId="{F2D558B6-6758-4F5A-8652-8B3B9DC8BBF5}" type="pres">
      <dgm:prSet presAssocID="{41E3CA32-4D67-4A2C-80B1-08B24C6AD525}" presName="node" presStyleLbl="vennNode1" presStyleIdx="3" presStyleCnt="8" custScaleX="138520" custScaleY="127167" custRadScaleRad="119780" custRadScaleInc="-3478">
        <dgm:presLayoutVars>
          <dgm:bulletEnabled val="1"/>
        </dgm:presLayoutVars>
      </dgm:prSet>
      <dgm:spPr/>
    </dgm:pt>
    <dgm:pt modelId="{9A5416C1-A6B0-47A4-9E15-17563BEE1670}" type="pres">
      <dgm:prSet presAssocID="{7C10B025-D255-4DE1-BDEE-EB89A78DD97C}" presName="node" presStyleLbl="vennNode1" presStyleIdx="4" presStyleCnt="8" custScaleX="136001" custScaleY="127167" custRadScaleRad="112928" custRadScaleInc="-18363">
        <dgm:presLayoutVars>
          <dgm:bulletEnabled val="1"/>
        </dgm:presLayoutVars>
      </dgm:prSet>
      <dgm:spPr/>
    </dgm:pt>
    <dgm:pt modelId="{A839C688-533F-468A-87D9-50C8BF8C7702}" type="pres">
      <dgm:prSet presAssocID="{CCC9C3F4-FCB6-4FBE-A24D-4216F9D73628}" presName="node" presStyleLbl="vennNode1" presStyleIdx="5" presStyleCnt="8" custScaleX="145138" custScaleY="127167" custRadScaleRad="106822" custRadScaleInc="-7133">
        <dgm:presLayoutVars>
          <dgm:bulletEnabled val="1"/>
        </dgm:presLayoutVars>
      </dgm:prSet>
      <dgm:spPr/>
    </dgm:pt>
    <dgm:pt modelId="{E98C7410-96AD-4720-A083-0BA33F471BB7}" type="pres">
      <dgm:prSet presAssocID="{710A1D98-1B4C-4B5A-8884-1539A3BE2AE4}" presName="node" presStyleLbl="vennNode1" presStyleIdx="6" presStyleCnt="8" custScaleX="145138" custScaleY="127167" custRadScaleRad="114150" custRadScaleInc="-7320">
        <dgm:presLayoutVars>
          <dgm:bulletEnabled val="1"/>
        </dgm:presLayoutVars>
      </dgm:prSet>
      <dgm:spPr/>
    </dgm:pt>
    <dgm:pt modelId="{49640AD2-140D-4474-A76B-FF023E2F0CD3}" type="pres">
      <dgm:prSet presAssocID="{07253FE3-5E9D-4240-95E9-91142EDCC994}" presName="node" presStyleLbl="vennNode1" presStyleIdx="7" presStyleCnt="8" custScaleX="145138" custScaleY="127167" custRadScaleRad="118859" custRadScaleInc="-4399">
        <dgm:presLayoutVars>
          <dgm:bulletEnabled val="1"/>
        </dgm:presLayoutVars>
      </dgm:prSet>
      <dgm:spPr/>
    </dgm:pt>
  </dgm:ptLst>
  <dgm:cxnLst>
    <dgm:cxn modelId="{2F19AC06-5708-49D1-94B0-22D9B32B0F06}" type="presOf" srcId="{41E3CA32-4D67-4A2C-80B1-08B24C6AD525}" destId="{F2D558B6-6758-4F5A-8652-8B3B9DC8BBF5}" srcOrd="0" destOrd="0" presId="urn:microsoft.com/office/officeart/2005/8/layout/radial3"/>
    <dgm:cxn modelId="{D9A53616-13AF-4BA9-99CC-3161BBAA2EC3}" srcId="{813AB9F1-73E0-41D5-907A-7C034B947E77}" destId="{CCC9C3F4-FCB6-4FBE-A24D-4216F9D73628}" srcOrd="4" destOrd="0" parTransId="{812AF972-48F9-45B8-B4D4-5183949C077C}" sibTransId="{E7DE6836-5CA1-4BA1-96D3-732D87B4AC1D}"/>
    <dgm:cxn modelId="{11E22E1D-C374-4B6E-8CC3-8E3D43D17B4F}" type="presOf" srcId="{7C10B025-D255-4DE1-BDEE-EB89A78DD97C}" destId="{9A5416C1-A6B0-47A4-9E15-17563BEE1670}" srcOrd="0" destOrd="0" presId="urn:microsoft.com/office/officeart/2005/8/layout/radial3"/>
    <dgm:cxn modelId="{2A4C8A2A-FDE3-450E-B0BD-FF270E0D15A6}" type="presOf" srcId="{07253FE3-5E9D-4240-95E9-91142EDCC994}" destId="{49640AD2-140D-4474-A76B-FF023E2F0CD3}" srcOrd="0" destOrd="0" presId="urn:microsoft.com/office/officeart/2005/8/layout/radial3"/>
    <dgm:cxn modelId="{43ADE45C-E37D-4CF5-9FAD-FCAF72EC9053}" type="presOf" srcId="{B2A94F49-81B9-4D48-9665-CFF37DE889BE}" destId="{4BB8FB45-32AE-4B04-8838-8CD9FEFCD814}" srcOrd="0" destOrd="0" presId="urn:microsoft.com/office/officeart/2005/8/layout/radial3"/>
    <dgm:cxn modelId="{BC4B0847-BCF9-4814-9D54-2F2F4E86ECF8}" type="presOf" srcId="{876D39E5-BF5D-400C-BF05-B38E1B27DC19}" destId="{1A2E27F1-41B1-438C-A402-693ED151A3EF}" srcOrd="0" destOrd="0" presId="urn:microsoft.com/office/officeart/2005/8/layout/radial3"/>
    <dgm:cxn modelId="{EB0FA26C-A70C-42DB-8DC1-E53289AC6705}" srcId="{813AB9F1-73E0-41D5-907A-7C034B947E77}" destId="{07253FE3-5E9D-4240-95E9-91142EDCC994}" srcOrd="6" destOrd="0" parTransId="{6573FF64-C285-4343-8EF0-94441DD983BE}" sibTransId="{48445A11-D7EA-4FF1-AECA-4F29643C7B04}"/>
    <dgm:cxn modelId="{0DF89F52-B897-42B3-89B5-38EB604F1D7C}" srcId="{813AB9F1-73E0-41D5-907A-7C034B947E77}" destId="{876D39E5-BF5D-400C-BF05-B38E1B27DC19}" srcOrd="0" destOrd="0" parTransId="{803B98B4-A50D-40BD-8299-D88AA8BBD1E6}" sibTransId="{D7DB3408-88DB-45CB-89EE-B1B0555C2E0D}"/>
    <dgm:cxn modelId="{5CE6FD74-D3F5-4608-8F53-C69ECD8F611F}" srcId="{813AB9F1-73E0-41D5-907A-7C034B947E77}" destId="{7C10B025-D255-4DE1-BDEE-EB89A78DD97C}" srcOrd="3" destOrd="0" parTransId="{BD09BE4C-3BE5-4D4B-BD9A-B261DF3420CE}" sibTransId="{BAB4345E-CD92-432B-A976-1A8BC84D6BEF}"/>
    <dgm:cxn modelId="{C4104E8D-4994-4218-9B15-58EACE07A9C9}" type="presOf" srcId="{3D0BC14A-F265-4404-B7D3-C2F27B78C7E7}" destId="{B11B68E7-AE12-45CE-A49E-4F105387CF32}" srcOrd="0" destOrd="0" presId="urn:microsoft.com/office/officeart/2005/8/layout/radial3"/>
    <dgm:cxn modelId="{2B53D19F-3002-4C24-8385-9895B1143452}" type="presOf" srcId="{813AB9F1-73E0-41D5-907A-7C034B947E77}" destId="{AD00E718-1913-4F30-B1C2-F6E01628496B}" srcOrd="0" destOrd="0" presId="urn:microsoft.com/office/officeart/2005/8/layout/radial3"/>
    <dgm:cxn modelId="{6A11ECB3-EBB2-430C-8BA8-3BBA27F8605D}" srcId="{B2A94F49-81B9-4D48-9665-CFF37DE889BE}" destId="{813AB9F1-73E0-41D5-907A-7C034B947E77}" srcOrd="0" destOrd="0" parTransId="{3F8399CE-6CE5-4E85-A08A-06FDD0F88E8E}" sibTransId="{5B03896B-1DB0-480F-B4E5-55C5D2FE7AA3}"/>
    <dgm:cxn modelId="{B742FDB3-3173-41A6-903A-D51D042A67EC}" srcId="{813AB9F1-73E0-41D5-907A-7C034B947E77}" destId="{41E3CA32-4D67-4A2C-80B1-08B24C6AD525}" srcOrd="2" destOrd="0" parTransId="{50CBDA08-34BB-4D01-A6DA-9FE10337727A}" sibTransId="{5E049CE5-7F65-474A-9F88-B7B8B5619A07}"/>
    <dgm:cxn modelId="{CC8F5AB9-6AF0-4A88-B104-B13525FD654F}" srcId="{813AB9F1-73E0-41D5-907A-7C034B947E77}" destId="{710A1D98-1B4C-4B5A-8884-1539A3BE2AE4}" srcOrd="5" destOrd="0" parTransId="{B9396803-282D-49B1-B0AA-52F31F782439}" sibTransId="{A7F8F7F9-4E95-472C-98DC-5ACE057A9727}"/>
    <dgm:cxn modelId="{579BC3B9-A687-47F7-949D-51F3AC76EDA3}" type="presOf" srcId="{710A1D98-1B4C-4B5A-8884-1539A3BE2AE4}" destId="{E98C7410-96AD-4720-A083-0BA33F471BB7}" srcOrd="0" destOrd="0" presId="urn:microsoft.com/office/officeart/2005/8/layout/radial3"/>
    <dgm:cxn modelId="{772B60BB-B303-4EB1-9852-F1C4CA2203DA}" srcId="{B2A94F49-81B9-4D48-9665-CFF37DE889BE}" destId="{862BE5D6-62F1-49DE-9789-4A532F7D6855}" srcOrd="1" destOrd="0" parTransId="{39DE975A-C55F-4F2C-9A6C-58CD1A42FA65}" sibTransId="{CF713ADF-A13D-4596-B112-E94AEA2D2CD9}"/>
    <dgm:cxn modelId="{B1D437D6-DB30-4BED-BB3B-F606893395A7}" srcId="{B2A94F49-81B9-4D48-9665-CFF37DE889BE}" destId="{DD260529-891C-43B5-B6A8-2FEB8E292084}" srcOrd="3" destOrd="0" parTransId="{09CF8A04-B7FA-4827-B018-4A0B72F8AAFF}" sibTransId="{3959C9FA-8AC1-4271-8B5E-A99E797E45D7}"/>
    <dgm:cxn modelId="{AD3D45DE-E6AC-43E0-A13E-3A03CDC405E3}" srcId="{B2A94F49-81B9-4D48-9665-CFF37DE889BE}" destId="{93BC7E83-275A-4D07-BD4C-2562FA257347}" srcOrd="2" destOrd="0" parTransId="{C58E162B-F392-433B-910D-55E7545D5E9F}" sibTransId="{0EFFEDC5-6E23-48A5-8C9D-041F442741A1}"/>
    <dgm:cxn modelId="{907991DF-B73D-4CC9-A05D-6B72FBA51517}" srcId="{813AB9F1-73E0-41D5-907A-7C034B947E77}" destId="{3D0BC14A-F265-4404-B7D3-C2F27B78C7E7}" srcOrd="1" destOrd="0" parTransId="{C10F961D-90A8-4A10-8477-345B80857FE7}" sibTransId="{08722C42-9FCE-4292-B5C6-EB4C07F007F5}"/>
    <dgm:cxn modelId="{040D9AEE-395A-4AEB-971F-6A4A1891183E}" type="presOf" srcId="{CCC9C3F4-FCB6-4FBE-A24D-4216F9D73628}" destId="{A839C688-533F-468A-87D9-50C8BF8C7702}" srcOrd="0" destOrd="0" presId="urn:microsoft.com/office/officeart/2005/8/layout/radial3"/>
    <dgm:cxn modelId="{F414E443-23B0-4845-8F5F-5018FEC36251}" type="presParOf" srcId="{4BB8FB45-32AE-4B04-8838-8CD9FEFCD814}" destId="{6D8E9CFF-3434-4430-A45C-62A631D04AFF}" srcOrd="0" destOrd="0" presId="urn:microsoft.com/office/officeart/2005/8/layout/radial3"/>
    <dgm:cxn modelId="{13F4C1C7-29B0-4BD1-ADAA-BD544DD8DF33}" type="presParOf" srcId="{6D8E9CFF-3434-4430-A45C-62A631D04AFF}" destId="{AD00E718-1913-4F30-B1C2-F6E01628496B}" srcOrd="0" destOrd="0" presId="urn:microsoft.com/office/officeart/2005/8/layout/radial3"/>
    <dgm:cxn modelId="{11641A01-9525-4142-921F-400F534FEF1C}" type="presParOf" srcId="{6D8E9CFF-3434-4430-A45C-62A631D04AFF}" destId="{1A2E27F1-41B1-438C-A402-693ED151A3EF}" srcOrd="1" destOrd="0" presId="urn:microsoft.com/office/officeart/2005/8/layout/radial3"/>
    <dgm:cxn modelId="{98EF6294-E0A6-42B6-BD29-E1ADEB555D55}" type="presParOf" srcId="{6D8E9CFF-3434-4430-A45C-62A631D04AFF}" destId="{B11B68E7-AE12-45CE-A49E-4F105387CF32}" srcOrd="2" destOrd="0" presId="urn:microsoft.com/office/officeart/2005/8/layout/radial3"/>
    <dgm:cxn modelId="{E6944C91-F7B5-4785-9DE1-16EA465E4DE5}" type="presParOf" srcId="{6D8E9CFF-3434-4430-A45C-62A631D04AFF}" destId="{F2D558B6-6758-4F5A-8652-8B3B9DC8BBF5}" srcOrd="3" destOrd="0" presId="urn:microsoft.com/office/officeart/2005/8/layout/radial3"/>
    <dgm:cxn modelId="{2E39C551-841D-45F9-AF71-CDE29922132A}" type="presParOf" srcId="{6D8E9CFF-3434-4430-A45C-62A631D04AFF}" destId="{9A5416C1-A6B0-47A4-9E15-17563BEE1670}" srcOrd="4" destOrd="0" presId="urn:microsoft.com/office/officeart/2005/8/layout/radial3"/>
    <dgm:cxn modelId="{4A6F1F9C-4FEB-445B-BE37-7BFF0AB96C08}" type="presParOf" srcId="{6D8E9CFF-3434-4430-A45C-62A631D04AFF}" destId="{A839C688-533F-468A-87D9-50C8BF8C7702}" srcOrd="5" destOrd="0" presId="urn:microsoft.com/office/officeart/2005/8/layout/radial3"/>
    <dgm:cxn modelId="{3265D1A7-BBCF-4B08-92AD-753701E1451B}" type="presParOf" srcId="{6D8E9CFF-3434-4430-A45C-62A631D04AFF}" destId="{E98C7410-96AD-4720-A083-0BA33F471BB7}" srcOrd="6" destOrd="0" presId="urn:microsoft.com/office/officeart/2005/8/layout/radial3"/>
    <dgm:cxn modelId="{F6C8FDE3-81AB-409D-8936-F820B0D1EB94}" type="presParOf" srcId="{6D8E9CFF-3434-4430-A45C-62A631D04AFF}" destId="{49640AD2-140D-4474-A76B-FF023E2F0CD3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2A94F49-81B9-4D48-9665-CFF37DE889BE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R"/>
        </a:p>
      </dgm:t>
    </dgm:pt>
    <dgm:pt modelId="{813AB9F1-73E0-41D5-907A-7C034B947E77}">
      <dgm:prSet phldrT="[Texto]"/>
      <dgm:spPr>
        <a:solidFill>
          <a:srgbClr val="83CD69">
            <a:alpha val="50000"/>
          </a:srgbClr>
        </a:solidFill>
      </dgm:spPr>
      <dgm:t>
        <a:bodyPr/>
        <a:lstStyle/>
        <a:p>
          <a:r>
            <a:rPr lang="es-CR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PROGRAMA VII.</a:t>
          </a:r>
        </a:p>
        <a:p>
          <a:r>
            <a:rPr lang="es-C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Servicios básicos y saneamiento ambiental</a:t>
          </a:r>
          <a:endParaRPr lang="es-CR" b="1" dirty="0"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F8399CE-6CE5-4E85-A08A-06FDD0F88E8E}" type="parTrans" cxnId="{6A11ECB3-EBB2-430C-8BA8-3BBA27F8605D}">
      <dgm:prSet/>
      <dgm:spPr/>
      <dgm:t>
        <a:bodyPr/>
        <a:lstStyle/>
        <a:p>
          <a:endParaRPr lang="es-CR"/>
        </a:p>
      </dgm:t>
    </dgm:pt>
    <dgm:pt modelId="{5B03896B-1DB0-480F-B4E5-55C5D2FE7AA3}" type="sibTrans" cxnId="{6A11ECB3-EBB2-430C-8BA8-3BBA27F8605D}">
      <dgm:prSet/>
      <dgm:spPr/>
      <dgm:t>
        <a:bodyPr/>
        <a:lstStyle/>
        <a:p>
          <a:endParaRPr lang="es-CR"/>
        </a:p>
      </dgm:t>
    </dgm:pt>
    <dgm:pt modelId="{E8CF990D-4CAB-47CB-8404-7C35AE80903B}">
      <dgm:prSet phldrT="[Texto]" custT="1"/>
      <dgm:spPr/>
      <dgm:t>
        <a:bodyPr/>
        <a:lstStyle/>
        <a:p>
          <a:pPr rtl="0"/>
          <a:r>
            <a:rPr lang="es-CR" sz="1600" dirty="0">
              <a:effectLst/>
            </a:rPr>
            <a:t>Protección y mantenimiento de caminos rurales</a:t>
          </a:r>
          <a:endParaRPr lang="es-CR" sz="1600" dirty="0"/>
        </a:p>
      </dgm:t>
    </dgm:pt>
    <dgm:pt modelId="{25B691F9-A1C4-4E7C-B5C5-61D7FD724BFE}" type="parTrans" cxnId="{5CF4C662-4DCA-4AFA-B043-2B70E1134BB4}">
      <dgm:prSet/>
      <dgm:spPr/>
      <dgm:t>
        <a:bodyPr/>
        <a:lstStyle/>
        <a:p>
          <a:endParaRPr lang="es-CR"/>
        </a:p>
      </dgm:t>
    </dgm:pt>
    <dgm:pt modelId="{083EDF55-9E53-40AA-BA68-5489D8E9C1DF}" type="sibTrans" cxnId="{5CF4C662-4DCA-4AFA-B043-2B70E1134BB4}">
      <dgm:prSet/>
      <dgm:spPr/>
      <dgm:t>
        <a:bodyPr/>
        <a:lstStyle/>
        <a:p>
          <a:endParaRPr lang="es-CR"/>
        </a:p>
      </dgm:t>
    </dgm:pt>
    <dgm:pt modelId="{93BC7E83-275A-4D07-BD4C-2562FA257347}">
      <dgm:prSet/>
      <dgm:spPr/>
      <dgm:t>
        <a:bodyPr/>
        <a:lstStyle/>
        <a:p>
          <a:endParaRPr lang="es-CR"/>
        </a:p>
      </dgm:t>
    </dgm:pt>
    <dgm:pt modelId="{C58E162B-F392-433B-910D-55E7545D5E9F}" type="parTrans" cxnId="{AD3D45DE-E6AC-43E0-A13E-3A03CDC405E3}">
      <dgm:prSet/>
      <dgm:spPr/>
      <dgm:t>
        <a:bodyPr/>
        <a:lstStyle/>
        <a:p>
          <a:endParaRPr lang="es-CR"/>
        </a:p>
      </dgm:t>
    </dgm:pt>
    <dgm:pt modelId="{0EFFEDC5-6E23-48A5-8C9D-041F442741A1}" type="sibTrans" cxnId="{AD3D45DE-E6AC-43E0-A13E-3A03CDC405E3}">
      <dgm:prSet/>
      <dgm:spPr/>
      <dgm:t>
        <a:bodyPr/>
        <a:lstStyle/>
        <a:p>
          <a:endParaRPr lang="es-CR"/>
        </a:p>
      </dgm:t>
    </dgm:pt>
    <dgm:pt modelId="{DD260529-891C-43B5-B6A8-2FEB8E292084}">
      <dgm:prSet/>
      <dgm:spPr/>
      <dgm:t>
        <a:bodyPr/>
        <a:lstStyle/>
        <a:p>
          <a:endParaRPr lang="es-CR"/>
        </a:p>
      </dgm:t>
    </dgm:pt>
    <dgm:pt modelId="{09CF8A04-B7FA-4827-B018-4A0B72F8AAFF}" type="parTrans" cxnId="{B1D437D6-DB30-4BED-BB3B-F606893395A7}">
      <dgm:prSet/>
      <dgm:spPr/>
      <dgm:t>
        <a:bodyPr/>
        <a:lstStyle/>
        <a:p>
          <a:endParaRPr lang="es-CR"/>
        </a:p>
      </dgm:t>
    </dgm:pt>
    <dgm:pt modelId="{3959C9FA-8AC1-4271-8B5E-A99E797E45D7}" type="sibTrans" cxnId="{B1D437D6-DB30-4BED-BB3B-F606893395A7}">
      <dgm:prSet/>
      <dgm:spPr/>
      <dgm:t>
        <a:bodyPr/>
        <a:lstStyle/>
        <a:p>
          <a:endParaRPr lang="es-CR"/>
        </a:p>
      </dgm:t>
    </dgm:pt>
    <dgm:pt modelId="{F18BF05B-54E9-485B-AB14-4F63203ED542}">
      <dgm:prSet custT="1"/>
      <dgm:spPr/>
      <dgm:t>
        <a:bodyPr/>
        <a:lstStyle/>
        <a:p>
          <a:r>
            <a:rPr lang="es-CR" sz="1800" dirty="0">
              <a:effectLst/>
            </a:rPr>
            <a:t>Mejoramiento de sistemas de acueductos </a:t>
          </a:r>
          <a:r>
            <a:rPr lang="es-419" sz="1800" dirty="0">
              <a:effectLst/>
            </a:rPr>
            <a:t>comun</a:t>
          </a:r>
          <a:r>
            <a:rPr lang="es-PE" sz="1800" dirty="0">
              <a:effectLst/>
            </a:rPr>
            <a:t>ales</a:t>
          </a:r>
          <a:endParaRPr lang="es-CR" sz="18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3D8EBF95-4A7F-4288-90B1-74E161A11BC0}" type="parTrans" cxnId="{45D1C1D4-CFDA-447C-8CC7-A4E6E24D4F0B}">
      <dgm:prSet/>
      <dgm:spPr/>
      <dgm:t>
        <a:bodyPr/>
        <a:lstStyle/>
        <a:p>
          <a:endParaRPr lang="es-CR"/>
        </a:p>
      </dgm:t>
    </dgm:pt>
    <dgm:pt modelId="{813AF8BC-ADFE-40D8-81EF-49587EA94914}" type="sibTrans" cxnId="{45D1C1D4-CFDA-447C-8CC7-A4E6E24D4F0B}">
      <dgm:prSet/>
      <dgm:spPr/>
      <dgm:t>
        <a:bodyPr/>
        <a:lstStyle/>
        <a:p>
          <a:endParaRPr lang="es-CR"/>
        </a:p>
      </dgm:t>
    </dgm:pt>
    <dgm:pt modelId="{6F9840C1-3837-4C64-9B5D-F3C595DE1691}">
      <dgm:prSet/>
      <dgm:spPr/>
      <dgm:t>
        <a:bodyPr/>
        <a:lstStyle/>
        <a:p>
          <a:r>
            <a:rPr lang="es-CR" dirty="0">
              <a:effectLst/>
            </a:rPr>
            <a:t>Manejo y tratamiento de aguas residuales</a:t>
          </a:r>
          <a:endParaRPr lang="es-CR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9C58996D-1603-4145-B904-47250F988AE4}" type="parTrans" cxnId="{07D0C160-1BAB-49B2-9D10-29CF7183442C}">
      <dgm:prSet/>
      <dgm:spPr/>
      <dgm:t>
        <a:bodyPr/>
        <a:lstStyle/>
        <a:p>
          <a:endParaRPr lang="es-CR"/>
        </a:p>
      </dgm:t>
    </dgm:pt>
    <dgm:pt modelId="{DB52FCC6-2D6C-4764-A4E4-564C12B0D7C3}" type="sibTrans" cxnId="{07D0C160-1BAB-49B2-9D10-29CF7183442C}">
      <dgm:prSet/>
      <dgm:spPr/>
      <dgm:t>
        <a:bodyPr/>
        <a:lstStyle/>
        <a:p>
          <a:endParaRPr lang="es-CR"/>
        </a:p>
      </dgm:t>
    </dgm:pt>
    <dgm:pt modelId="{A2382E8C-6FA5-40A5-B64C-06C3D7127AB6}">
      <dgm:prSet phldrT="[Texto]" custT="1"/>
      <dgm:spPr/>
      <dgm:t>
        <a:bodyPr/>
        <a:lstStyle/>
        <a:p>
          <a:pPr rtl="0"/>
          <a:r>
            <a:rPr lang="es-CR" sz="1600" dirty="0">
              <a:effectLst/>
            </a:rPr>
            <a:t>Recolección, manejo y tratamiento de desechos</a:t>
          </a:r>
          <a:endParaRPr lang="es-CR" sz="1600" dirty="0"/>
        </a:p>
      </dgm:t>
    </dgm:pt>
    <dgm:pt modelId="{513426BC-4D87-4F00-9659-E70D13137184}" type="parTrans" cxnId="{E197E5AF-7366-4E17-8843-0D7478CE91BB}">
      <dgm:prSet/>
      <dgm:spPr/>
      <dgm:t>
        <a:bodyPr/>
        <a:lstStyle/>
        <a:p>
          <a:endParaRPr lang="es-CR"/>
        </a:p>
      </dgm:t>
    </dgm:pt>
    <dgm:pt modelId="{EDE49C89-CF05-46F0-8A9A-4A7EB3D9924C}" type="sibTrans" cxnId="{E197E5AF-7366-4E17-8843-0D7478CE91BB}">
      <dgm:prSet/>
      <dgm:spPr/>
      <dgm:t>
        <a:bodyPr/>
        <a:lstStyle/>
        <a:p>
          <a:endParaRPr lang="es-CR"/>
        </a:p>
      </dgm:t>
    </dgm:pt>
    <dgm:pt modelId="{4BB8FB45-32AE-4B04-8838-8CD9FEFCD814}" type="pres">
      <dgm:prSet presAssocID="{B2A94F49-81B9-4D48-9665-CFF37DE889BE}" presName="composite" presStyleCnt="0">
        <dgm:presLayoutVars>
          <dgm:chMax val="1"/>
          <dgm:dir/>
          <dgm:resizeHandles val="exact"/>
        </dgm:presLayoutVars>
      </dgm:prSet>
      <dgm:spPr/>
    </dgm:pt>
    <dgm:pt modelId="{6D8E9CFF-3434-4430-A45C-62A631D04AFF}" type="pres">
      <dgm:prSet presAssocID="{B2A94F49-81B9-4D48-9665-CFF37DE889BE}" presName="radial" presStyleCnt="0">
        <dgm:presLayoutVars>
          <dgm:animLvl val="ctr"/>
        </dgm:presLayoutVars>
      </dgm:prSet>
      <dgm:spPr/>
    </dgm:pt>
    <dgm:pt modelId="{AD00E718-1913-4F30-B1C2-F6E01628496B}" type="pres">
      <dgm:prSet presAssocID="{813AB9F1-73E0-41D5-907A-7C034B947E77}" presName="centerShape" presStyleLbl="vennNode1" presStyleIdx="0" presStyleCnt="5" custScaleX="133786" custScaleY="108916" custLinFactNeighborX="326" custLinFactNeighborY="1305"/>
      <dgm:spPr/>
    </dgm:pt>
    <dgm:pt modelId="{61AADDB8-93FE-4178-97C4-71477FA81E18}" type="pres">
      <dgm:prSet presAssocID="{E8CF990D-4CAB-47CB-8404-7C35AE80903B}" presName="node" presStyleLbl="vennNode1" presStyleIdx="1" presStyleCnt="5" custScaleX="124981" custScaleY="102405">
        <dgm:presLayoutVars>
          <dgm:bulletEnabled val="1"/>
        </dgm:presLayoutVars>
      </dgm:prSet>
      <dgm:spPr/>
    </dgm:pt>
    <dgm:pt modelId="{E5E108B4-6D74-4573-A3C2-60C203165492}" type="pres">
      <dgm:prSet presAssocID="{A2382E8C-6FA5-40A5-B64C-06C3D7127AB6}" presName="node" presStyleLbl="vennNode1" presStyleIdx="2" presStyleCnt="5" custScaleX="114953" custScaleY="125472">
        <dgm:presLayoutVars>
          <dgm:bulletEnabled val="1"/>
        </dgm:presLayoutVars>
      </dgm:prSet>
      <dgm:spPr/>
    </dgm:pt>
    <dgm:pt modelId="{A4435F7B-51A8-4282-94CE-1097B1E8E2D4}" type="pres">
      <dgm:prSet presAssocID="{6F9840C1-3837-4C64-9B5D-F3C595DE1691}" presName="node" presStyleLbl="vennNode1" presStyleIdx="3" presStyleCnt="5" custScaleX="124981" custScaleY="98659">
        <dgm:presLayoutVars>
          <dgm:bulletEnabled val="1"/>
        </dgm:presLayoutVars>
      </dgm:prSet>
      <dgm:spPr/>
    </dgm:pt>
    <dgm:pt modelId="{90CC11D3-8844-4EB8-BC34-FC6BFE31F153}" type="pres">
      <dgm:prSet presAssocID="{F18BF05B-54E9-485B-AB14-4F63203ED542}" presName="node" presStyleLbl="vennNode1" presStyleIdx="4" presStyleCnt="5" custScaleX="124714" custScaleY="125472">
        <dgm:presLayoutVars>
          <dgm:bulletEnabled val="1"/>
        </dgm:presLayoutVars>
      </dgm:prSet>
      <dgm:spPr/>
    </dgm:pt>
  </dgm:ptLst>
  <dgm:cxnLst>
    <dgm:cxn modelId="{59A8E40C-0B41-40D5-B9A6-340DE6583347}" type="presOf" srcId="{6F9840C1-3837-4C64-9B5D-F3C595DE1691}" destId="{A4435F7B-51A8-4282-94CE-1097B1E8E2D4}" srcOrd="0" destOrd="0" presId="urn:microsoft.com/office/officeart/2005/8/layout/radial3"/>
    <dgm:cxn modelId="{C00D4A2D-0287-4891-ACFF-45A008D1626B}" type="presOf" srcId="{B2A94F49-81B9-4D48-9665-CFF37DE889BE}" destId="{4BB8FB45-32AE-4B04-8838-8CD9FEFCD814}" srcOrd="0" destOrd="0" presId="urn:microsoft.com/office/officeart/2005/8/layout/radial3"/>
    <dgm:cxn modelId="{00B9785C-1ECE-487A-B4CF-953648276852}" type="presOf" srcId="{813AB9F1-73E0-41D5-907A-7C034B947E77}" destId="{AD00E718-1913-4F30-B1C2-F6E01628496B}" srcOrd="0" destOrd="0" presId="urn:microsoft.com/office/officeart/2005/8/layout/radial3"/>
    <dgm:cxn modelId="{4A63F05F-18A6-4E7E-A705-DA3B218F4F31}" type="presOf" srcId="{A2382E8C-6FA5-40A5-B64C-06C3D7127AB6}" destId="{E5E108B4-6D74-4573-A3C2-60C203165492}" srcOrd="0" destOrd="0" presId="urn:microsoft.com/office/officeart/2005/8/layout/radial3"/>
    <dgm:cxn modelId="{07D0C160-1BAB-49B2-9D10-29CF7183442C}" srcId="{813AB9F1-73E0-41D5-907A-7C034B947E77}" destId="{6F9840C1-3837-4C64-9B5D-F3C595DE1691}" srcOrd="2" destOrd="0" parTransId="{9C58996D-1603-4145-B904-47250F988AE4}" sibTransId="{DB52FCC6-2D6C-4764-A4E4-564C12B0D7C3}"/>
    <dgm:cxn modelId="{5CF4C662-4DCA-4AFA-B043-2B70E1134BB4}" srcId="{813AB9F1-73E0-41D5-907A-7C034B947E77}" destId="{E8CF990D-4CAB-47CB-8404-7C35AE80903B}" srcOrd="0" destOrd="0" parTransId="{25B691F9-A1C4-4E7C-B5C5-61D7FD724BFE}" sibTransId="{083EDF55-9E53-40AA-BA68-5489D8E9C1DF}"/>
    <dgm:cxn modelId="{28CFA781-64CB-44EB-89A6-8513D27D6A51}" type="presOf" srcId="{F18BF05B-54E9-485B-AB14-4F63203ED542}" destId="{90CC11D3-8844-4EB8-BC34-FC6BFE31F153}" srcOrd="0" destOrd="0" presId="urn:microsoft.com/office/officeart/2005/8/layout/radial3"/>
    <dgm:cxn modelId="{E197E5AF-7366-4E17-8843-0D7478CE91BB}" srcId="{813AB9F1-73E0-41D5-907A-7C034B947E77}" destId="{A2382E8C-6FA5-40A5-B64C-06C3D7127AB6}" srcOrd="1" destOrd="0" parTransId="{513426BC-4D87-4F00-9659-E70D13137184}" sibTransId="{EDE49C89-CF05-46F0-8A9A-4A7EB3D9924C}"/>
    <dgm:cxn modelId="{6A11ECB3-EBB2-430C-8BA8-3BBA27F8605D}" srcId="{B2A94F49-81B9-4D48-9665-CFF37DE889BE}" destId="{813AB9F1-73E0-41D5-907A-7C034B947E77}" srcOrd="0" destOrd="0" parTransId="{3F8399CE-6CE5-4E85-A08A-06FDD0F88E8E}" sibTransId="{5B03896B-1DB0-480F-B4E5-55C5D2FE7AA3}"/>
    <dgm:cxn modelId="{45D1C1D4-CFDA-447C-8CC7-A4E6E24D4F0B}" srcId="{813AB9F1-73E0-41D5-907A-7C034B947E77}" destId="{F18BF05B-54E9-485B-AB14-4F63203ED542}" srcOrd="3" destOrd="0" parTransId="{3D8EBF95-4A7F-4288-90B1-74E161A11BC0}" sibTransId="{813AF8BC-ADFE-40D8-81EF-49587EA94914}"/>
    <dgm:cxn modelId="{B1D437D6-DB30-4BED-BB3B-F606893395A7}" srcId="{B2A94F49-81B9-4D48-9665-CFF37DE889BE}" destId="{DD260529-891C-43B5-B6A8-2FEB8E292084}" srcOrd="2" destOrd="0" parTransId="{09CF8A04-B7FA-4827-B018-4A0B72F8AAFF}" sibTransId="{3959C9FA-8AC1-4271-8B5E-A99E797E45D7}"/>
    <dgm:cxn modelId="{C5FAFED6-5822-451F-86E2-80BAA3AE73F9}" type="presOf" srcId="{E8CF990D-4CAB-47CB-8404-7C35AE80903B}" destId="{61AADDB8-93FE-4178-97C4-71477FA81E18}" srcOrd="0" destOrd="0" presId="urn:microsoft.com/office/officeart/2005/8/layout/radial3"/>
    <dgm:cxn modelId="{AD3D45DE-E6AC-43E0-A13E-3A03CDC405E3}" srcId="{B2A94F49-81B9-4D48-9665-CFF37DE889BE}" destId="{93BC7E83-275A-4D07-BD4C-2562FA257347}" srcOrd="1" destOrd="0" parTransId="{C58E162B-F392-433B-910D-55E7545D5E9F}" sibTransId="{0EFFEDC5-6E23-48A5-8C9D-041F442741A1}"/>
    <dgm:cxn modelId="{C90E0F38-8BF4-4C85-BFD7-EE5D8A66CDA2}" type="presParOf" srcId="{4BB8FB45-32AE-4B04-8838-8CD9FEFCD814}" destId="{6D8E9CFF-3434-4430-A45C-62A631D04AFF}" srcOrd="0" destOrd="0" presId="urn:microsoft.com/office/officeart/2005/8/layout/radial3"/>
    <dgm:cxn modelId="{F66D49FB-5C25-4FA6-9E8A-1F8A1CFC9132}" type="presParOf" srcId="{6D8E9CFF-3434-4430-A45C-62A631D04AFF}" destId="{AD00E718-1913-4F30-B1C2-F6E01628496B}" srcOrd="0" destOrd="0" presId="urn:microsoft.com/office/officeart/2005/8/layout/radial3"/>
    <dgm:cxn modelId="{F9E2D42D-09D0-4B1E-98D8-1F45DE0E1A0C}" type="presParOf" srcId="{6D8E9CFF-3434-4430-A45C-62A631D04AFF}" destId="{61AADDB8-93FE-4178-97C4-71477FA81E18}" srcOrd="1" destOrd="0" presId="urn:microsoft.com/office/officeart/2005/8/layout/radial3"/>
    <dgm:cxn modelId="{BCB77685-FC5E-4CCB-8100-21A5924A36FC}" type="presParOf" srcId="{6D8E9CFF-3434-4430-A45C-62A631D04AFF}" destId="{E5E108B4-6D74-4573-A3C2-60C203165492}" srcOrd="2" destOrd="0" presId="urn:microsoft.com/office/officeart/2005/8/layout/radial3"/>
    <dgm:cxn modelId="{429D7895-B145-4262-9527-E30D1B3B9F7F}" type="presParOf" srcId="{6D8E9CFF-3434-4430-A45C-62A631D04AFF}" destId="{A4435F7B-51A8-4282-94CE-1097B1E8E2D4}" srcOrd="3" destOrd="0" presId="urn:microsoft.com/office/officeart/2005/8/layout/radial3"/>
    <dgm:cxn modelId="{CDC643CB-C9F4-48BE-9417-7BB699AD2C77}" type="presParOf" srcId="{6D8E9CFF-3434-4430-A45C-62A631D04AFF}" destId="{90CC11D3-8844-4EB8-BC34-FC6BFE31F153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9179283-ADAC-4234-AE6D-00D255F80736}" type="doc">
      <dgm:prSet loTypeId="urn:microsoft.com/office/officeart/2005/8/layout/matrix3" loCatId="matrix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R"/>
        </a:p>
      </dgm:t>
    </dgm:pt>
    <dgm:pt modelId="{F1F90EA8-6F80-426C-A619-C6B06D011F80}">
      <dgm:prSet phldrT="[Texto]"/>
      <dgm:spPr/>
      <dgm:t>
        <a:bodyPr/>
        <a:lstStyle/>
        <a:p>
          <a:r>
            <a:rPr lang="es-ES" b="1" dirty="0"/>
            <a:t>Existencia de organizaciones funcionando en la cuenca </a:t>
          </a:r>
          <a:endParaRPr lang="es-CR" dirty="0"/>
        </a:p>
      </dgm:t>
    </dgm:pt>
    <dgm:pt modelId="{33410805-D8E1-4C96-A388-D6A88D9835EC}" type="parTrans" cxnId="{07493B5C-1397-416E-8F68-D6D20B91567B}">
      <dgm:prSet/>
      <dgm:spPr/>
      <dgm:t>
        <a:bodyPr/>
        <a:lstStyle/>
        <a:p>
          <a:endParaRPr lang="es-CR"/>
        </a:p>
      </dgm:t>
    </dgm:pt>
    <dgm:pt modelId="{8A1BDDFF-539C-4A8F-ACA8-A54B586807A5}" type="sibTrans" cxnId="{07493B5C-1397-416E-8F68-D6D20B91567B}">
      <dgm:prSet/>
      <dgm:spPr/>
      <dgm:t>
        <a:bodyPr/>
        <a:lstStyle/>
        <a:p>
          <a:endParaRPr lang="es-CR"/>
        </a:p>
      </dgm:t>
    </dgm:pt>
    <dgm:pt modelId="{75A5E5B3-C6F8-4D31-B42C-5929F3ED2757}">
      <dgm:prSet phldrT="[Texto]"/>
      <dgm:spPr/>
      <dgm:t>
        <a:bodyPr/>
        <a:lstStyle/>
        <a:p>
          <a:r>
            <a:rPr lang="es-ES" b="1" dirty="0"/>
            <a:t>Competencia temática afín al manejo de cuenca</a:t>
          </a:r>
          <a:endParaRPr lang="es-CR" dirty="0"/>
        </a:p>
      </dgm:t>
    </dgm:pt>
    <dgm:pt modelId="{6848EE91-EBC6-4216-BCF0-CBC21E12BCF2}" type="parTrans" cxnId="{4CF66CFA-9562-45DC-BC5A-A727615CA4DB}">
      <dgm:prSet/>
      <dgm:spPr/>
      <dgm:t>
        <a:bodyPr/>
        <a:lstStyle/>
        <a:p>
          <a:endParaRPr lang="es-CR"/>
        </a:p>
      </dgm:t>
    </dgm:pt>
    <dgm:pt modelId="{56F990BE-BB21-4B1E-8F11-B3682CCEEFFA}" type="sibTrans" cxnId="{4CF66CFA-9562-45DC-BC5A-A727615CA4DB}">
      <dgm:prSet/>
      <dgm:spPr/>
      <dgm:t>
        <a:bodyPr/>
        <a:lstStyle/>
        <a:p>
          <a:endParaRPr lang="es-CR"/>
        </a:p>
      </dgm:t>
    </dgm:pt>
    <dgm:pt modelId="{B1B395EC-CE8A-4A2D-BB12-B53663EBCF26}">
      <dgm:prSet phldrT="[Texto]" phldr="1"/>
      <dgm:spPr/>
      <dgm:t>
        <a:bodyPr/>
        <a:lstStyle/>
        <a:p>
          <a:endParaRPr lang="es-CR"/>
        </a:p>
      </dgm:t>
    </dgm:pt>
    <dgm:pt modelId="{FDD863BC-18F1-4039-AD99-907D665030A4}" type="parTrans" cxnId="{41BB9DAA-3F52-4F82-8B6B-B126EFCC2249}">
      <dgm:prSet/>
      <dgm:spPr/>
      <dgm:t>
        <a:bodyPr/>
        <a:lstStyle/>
        <a:p>
          <a:endParaRPr lang="es-CR"/>
        </a:p>
      </dgm:t>
    </dgm:pt>
    <dgm:pt modelId="{E96D7CF7-7975-4E2A-BF9C-99748FD3D84E}" type="sibTrans" cxnId="{41BB9DAA-3F52-4F82-8B6B-B126EFCC2249}">
      <dgm:prSet/>
      <dgm:spPr/>
      <dgm:t>
        <a:bodyPr/>
        <a:lstStyle/>
        <a:p>
          <a:endParaRPr lang="es-CR"/>
        </a:p>
      </dgm:t>
    </dgm:pt>
    <dgm:pt modelId="{E75946C0-FA88-4105-BD03-87979EC7B3CC}">
      <dgm:prSet phldrT="[Texto]" phldr="1"/>
      <dgm:spPr/>
      <dgm:t>
        <a:bodyPr/>
        <a:lstStyle/>
        <a:p>
          <a:endParaRPr lang="es-CR"/>
        </a:p>
      </dgm:t>
    </dgm:pt>
    <dgm:pt modelId="{2B5848D9-E8B5-483F-9ECE-FB43B6F71E1A}" type="parTrans" cxnId="{B32297C4-43E4-40DF-B1E7-F062F9431256}">
      <dgm:prSet/>
      <dgm:spPr/>
      <dgm:t>
        <a:bodyPr/>
        <a:lstStyle/>
        <a:p>
          <a:endParaRPr lang="es-CR"/>
        </a:p>
      </dgm:t>
    </dgm:pt>
    <dgm:pt modelId="{E0386EF3-7F6E-4AE2-B157-72D386989B7B}" type="sibTrans" cxnId="{B32297C4-43E4-40DF-B1E7-F062F9431256}">
      <dgm:prSet/>
      <dgm:spPr/>
      <dgm:t>
        <a:bodyPr/>
        <a:lstStyle/>
        <a:p>
          <a:endParaRPr lang="es-CR"/>
        </a:p>
      </dgm:t>
    </dgm:pt>
    <dgm:pt modelId="{79A79AE8-FCC8-4444-9A3F-B8317DC62075}">
      <dgm:prSet/>
      <dgm:spPr/>
      <dgm:t>
        <a:bodyPr/>
        <a:lstStyle/>
        <a:p>
          <a:endParaRPr lang="es-CR"/>
        </a:p>
      </dgm:t>
    </dgm:pt>
    <dgm:pt modelId="{02CCD4CA-F6BE-450C-B7BA-4C462BAB25CC}" type="parTrans" cxnId="{01512CBD-5881-4134-8362-47DAC2191C2A}">
      <dgm:prSet/>
      <dgm:spPr/>
      <dgm:t>
        <a:bodyPr/>
        <a:lstStyle/>
        <a:p>
          <a:endParaRPr lang="es-CR"/>
        </a:p>
      </dgm:t>
    </dgm:pt>
    <dgm:pt modelId="{4D0B70CC-71A3-4343-AC9D-6CC343C8BFA4}" type="sibTrans" cxnId="{01512CBD-5881-4134-8362-47DAC2191C2A}">
      <dgm:prSet/>
      <dgm:spPr/>
      <dgm:t>
        <a:bodyPr/>
        <a:lstStyle/>
        <a:p>
          <a:endParaRPr lang="es-CR"/>
        </a:p>
      </dgm:t>
    </dgm:pt>
    <dgm:pt modelId="{F931900A-6A36-4D5D-95CB-8944DDE39160}">
      <dgm:prSet/>
      <dgm:spPr/>
      <dgm:t>
        <a:bodyPr/>
        <a:lstStyle/>
        <a:p>
          <a:endParaRPr lang="es-CR"/>
        </a:p>
      </dgm:t>
    </dgm:pt>
    <dgm:pt modelId="{A0AAD2A0-F373-404A-BBF2-28E6A138352A}" type="parTrans" cxnId="{2259D74A-B528-4CDB-9107-2DF83F30DA25}">
      <dgm:prSet/>
      <dgm:spPr/>
      <dgm:t>
        <a:bodyPr/>
        <a:lstStyle/>
        <a:p>
          <a:endParaRPr lang="es-CR"/>
        </a:p>
      </dgm:t>
    </dgm:pt>
    <dgm:pt modelId="{CC6C65DB-5E9E-4EFB-AE07-49C8B120E972}" type="sibTrans" cxnId="{2259D74A-B528-4CDB-9107-2DF83F30DA25}">
      <dgm:prSet/>
      <dgm:spPr/>
      <dgm:t>
        <a:bodyPr/>
        <a:lstStyle/>
        <a:p>
          <a:endParaRPr lang="es-CR"/>
        </a:p>
      </dgm:t>
    </dgm:pt>
    <dgm:pt modelId="{1D4D132B-C42D-41F4-B266-29100E5A168B}">
      <dgm:prSet/>
      <dgm:spPr/>
      <dgm:t>
        <a:bodyPr/>
        <a:lstStyle/>
        <a:p>
          <a:r>
            <a:rPr lang="es-ES" b="1" dirty="0"/>
            <a:t>Predominancia territorial en la cuenca</a:t>
          </a:r>
          <a:endParaRPr lang="es-CR" dirty="0"/>
        </a:p>
      </dgm:t>
    </dgm:pt>
    <dgm:pt modelId="{CAD53AFE-A48D-4F80-AC1C-7FB3C3D7087F}" type="parTrans" cxnId="{43292CD9-3334-44A0-9EF7-E09CA5C66A84}">
      <dgm:prSet/>
      <dgm:spPr/>
      <dgm:t>
        <a:bodyPr/>
        <a:lstStyle/>
        <a:p>
          <a:endParaRPr lang="es-CR"/>
        </a:p>
      </dgm:t>
    </dgm:pt>
    <dgm:pt modelId="{02A4F2BE-87A0-4434-8200-3F9570DBE8EA}" type="sibTrans" cxnId="{43292CD9-3334-44A0-9EF7-E09CA5C66A84}">
      <dgm:prSet/>
      <dgm:spPr/>
      <dgm:t>
        <a:bodyPr/>
        <a:lstStyle/>
        <a:p>
          <a:endParaRPr lang="es-CR"/>
        </a:p>
      </dgm:t>
    </dgm:pt>
    <dgm:pt modelId="{4D794B68-F201-4060-802F-C0EDC6FDE907}">
      <dgm:prSet/>
      <dgm:spPr/>
      <dgm:t>
        <a:bodyPr/>
        <a:lstStyle/>
        <a:p>
          <a:r>
            <a:rPr lang="es-ES" b="1" dirty="0"/>
            <a:t>Nivel  organizacional  </a:t>
          </a:r>
          <a:endParaRPr lang="es-CR" dirty="0"/>
        </a:p>
      </dgm:t>
    </dgm:pt>
    <dgm:pt modelId="{774CA783-F824-424F-90EB-4E03C1C0F08D}" type="parTrans" cxnId="{D6F69F03-AA5F-4181-8024-7E3DA5A545A6}">
      <dgm:prSet/>
      <dgm:spPr/>
      <dgm:t>
        <a:bodyPr/>
        <a:lstStyle/>
        <a:p>
          <a:endParaRPr lang="es-CR"/>
        </a:p>
      </dgm:t>
    </dgm:pt>
    <dgm:pt modelId="{DA418822-0C5D-4BFB-A592-494122E42E4C}" type="sibTrans" cxnId="{D6F69F03-AA5F-4181-8024-7E3DA5A545A6}">
      <dgm:prSet/>
      <dgm:spPr/>
      <dgm:t>
        <a:bodyPr/>
        <a:lstStyle/>
        <a:p>
          <a:endParaRPr lang="es-CR"/>
        </a:p>
      </dgm:t>
    </dgm:pt>
    <dgm:pt modelId="{4195698D-0601-4C88-AD49-53D67A45E6EF}">
      <dgm:prSet/>
      <dgm:spPr/>
      <dgm:t>
        <a:bodyPr/>
        <a:lstStyle/>
        <a:p>
          <a:endParaRPr lang="es-CR"/>
        </a:p>
      </dgm:t>
    </dgm:pt>
    <dgm:pt modelId="{829AC619-143D-4B00-A58A-4AD5EA4C1D3B}" type="parTrans" cxnId="{F2840DBC-76EE-4723-84F6-B67BC136FFAC}">
      <dgm:prSet/>
      <dgm:spPr/>
      <dgm:t>
        <a:bodyPr/>
        <a:lstStyle/>
        <a:p>
          <a:endParaRPr lang="es-CR"/>
        </a:p>
      </dgm:t>
    </dgm:pt>
    <dgm:pt modelId="{9DADC4CB-4BCE-4E5B-A83C-247AFC506BF2}" type="sibTrans" cxnId="{F2840DBC-76EE-4723-84F6-B67BC136FFAC}">
      <dgm:prSet/>
      <dgm:spPr/>
      <dgm:t>
        <a:bodyPr/>
        <a:lstStyle/>
        <a:p>
          <a:endParaRPr lang="es-CR"/>
        </a:p>
      </dgm:t>
    </dgm:pt>
    <dgm:pt modelId="{05E1A462-4339-4D6A-BF3E-A1A80A5EBF47}" type="pres">
      <dgm:prSet presAssocID="{59179283-ADAC-4234-AE6D-00D255F80736}" presName="matrix" presStyleCnt="0">
        <dgm:presLayoutVars>
          <dgm:chMax val="1"/>
          <dgm:dir/>
          <dgm:resizeHandles val="exact"/>
        </dgm:presLayoutVars>
      </dgm:prSet>
      <dgm:spPr/>
    </dgm:pt>
    <dgm:pt modelId="{3BE447D5-9AA0-4FA2-925F-CA90CE4BA0E3}" type="pres">
      <dgm:prSet presAssocID="{59179283-ADAC-4234-AE6D-00D255F80736}" presName="diamond" presStyleLbl="bgShp" presStyleIdx="0" presStyleCnt="1"/>
      <dgm:spPr/>
    </dgm:pt>
    <dgm:pt modelId="{E860143B-63DC-4A81-B6C6-2FD0AA24979E}" type="pres">
      <dgm:prSet presAssocID="{59179283-ADAC-4234-AE6D-00D255F80736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9F9509A-2ECC-4521-BF1A-7482389C0FE3}" type="pres">
      <dgm:prSet presAssocID="{59179283-ADAC-4234-AE6D-00D255F80736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114AB63-62D3-4237-94CE-DDB167E5C514}" type="pres">
      <dgm:prSet presAssocID="{59179283-ADAC-4234-AE6D-00D255F80736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E1125D3-09C1-49A5-8D09-E4E3975E8606}" type="pres">
      <dgm:prSet presAssocID="{59179283-ADAC-4234-AE6D-00D255F80736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6F69F03-AA5F-4181-8024-7E3DA5A545A6}" srcId="{59179283-ADAC-4234-AE6D-00D255F80736}" destId="{4D794B68-F201-4060-802F-C0EDC6FDE907}" srcOrd="2" destOrd="0" parTransId="{774CA783-F824-424F-90EB-4E03C1C0F08D}" sibTransId="{DA418822-0C5D-4BFB-A592-494122E42E4C}"/>
    <dgm:cxn modelId="{07493B5C-1397-416E-8F68-D6D20B91567B}" srcId="{59179283-ADAC-4234-AE6D-00D255F80736}" destId="{F1F90EA8-6F80-426C-A619-C6B06D011F80}" srcOrd="0" destOrd="0" parTransId="{33410805-D8E1-4C96-A388-D6A88D9835EC}" sibTransId="{8A1BDDFF-539C-4A8F-ACA8-A54B586807A5}"/>
    <dgm:cxn modelId="{3A23485D-7087-4906-A787-1EFEB5490C1B}" type="presOf" srcId="{F1F90EA8-6F80-426C-A619-C6B06D011F80}" destId="{E860143B-63DC-4A81-B6C6-2FD0AA24979E}" srcOrd="0" destOrd="0" presId="urn:microsoft.com/office/officeart/2005/8/layout/matrix3"/>
    <dgm:cxn modelId="{2259D74A-B528-4CDB-9107-2DF83F30DA25}" srcId="{59179283-ADAC-4234-AE6D-00D255F80736}" destId="{F931900A-6A36-4D5D-95CB-8944DDE39160}" srcOrd="5" destOrd="0" parTransId="{A0AAD2A0-F373-404A-BBF2-28E6A138352A}" sibTransId="{CC6C65DB-5E9E-4EFB-AE07-49C8B120E972}"/>
    <dgm:cxn modelId="{2313696B-2BF8-424C-9B9E-01CB00210CE8}" type="presOf" srcId="{4D794B68-F201-4060-802F-C0EDC6FDE907}" destId="{3114AB63-62D3-4237-94CE-DDB167E5C514}" srcOrd="0" destOrd="0" presId="urn:microsoft.com/office/officeart/2005/8/layout/matrix3"/>
    <dgm:cxn modelId="{44BCD155-74CB-4777-8A9E-D03FB7CEFB6C}" type="presOf" srcId="{1D4D132B-C42D-41F4-B266-29100E5A168B}" destId="{4E1125D3-09C1-49A5-8D09-E4E3975E8606}" srcOrd="0" destOrd="0" presId="urn:microsoft.com/office/officeart/2005/8/layout/matrix3"/>
    <dgm:cxn modelId="{38CA4E8B-1DA7-4034-9329-9DEC719D0E23}" type="presOf" srcId="{75A5E5B3-C6F8-4D31-B42C-5929F3ED2757}" destId="{19F9509A-2ECC-4521-BF1A-7482389C0FE3}" srcOrd="0" destOrd="0" presId="urn:microsoft.com/office/officeart/2005/8/layout/matrix3"/>
    <dgm:cxn modelId="{41BB9DAA-3F52-4F82-8B6B-B126EFCC2249}" srcId="{59179283-ADAC-4234-AE6D-00D255F80736}" destId="{B1B395EC-CE8A-4A2D-BB12-B53663EBCF26}" srcOrd="7" destOrd="0" parTransId="{FDD863BC-18F1-4039-AD99-907D665030A4}" sibTransId="{E96D7CF7-7975-4E2A-BF9C-99748FD3D84E}"/>
    <dgm:cxn modelId="{F2840DBC-76EE-4723-84F6-B67BC136FFAC}" srcId="{59179283-ADAC-4234-AE6D-00D255F80736}" destId="{4195698D-0601-4C88-AD49-53D67A45E6EF}" srcOrd="4" destOrd="0" parTransId="{829AC619-143D-4B00-A58A-4AD5EA4C1D3B}" sibTransId="{9DADC4CB-4BCE-4E5B-A83C-247AFC506BF2}"/>
    <dgm:cxn modelId="{01512CBD-5881-4134-8362-47DAC2191C2A}" srcId="{59179283-ADAC-4234-AE6D-00D255F80736}" destId="{79A79AE8-FCC8-4444-9A3F-B8317DC62075}" srcOrd="6" destOrd="0" parTransId="{02CCD4CA-F6BE-450C-B7BA-4C462BAB25CC}" sibTransId="{4D0B70CC-71A3-4343-AC9D-6CC343C8BFA4}"/>
    <dgm:cxn modelId="{B32297C4-43E4-40DF-B1E7-F062F9431256}" srcId="{59179283-ADAC-4234-AE6D-00D255F80736}" destId="{E75946C0-FA88-4105-BD03-87979EC7B3CC}" srcOrd="8" destOrd="0" parTransId="{2B5848D9-E8B5-483F-9ECE-FB43B6F71E1A}" sibTransId="{E0386EF3-7F6E-4AE2-B157-72D386989B7B}"/>
    <dgm:cxn modelId="{43292CD9-3334-44A0-9EF7-E09CA5C66A84}" srcId="{59179283-ADAC-4234-AE6D-00D255F80736}" destId="{1D4D132B-C42D-41F4-B266-29100E5A168B}" srcOrd="3" destOrd="0" parTransId="{CAD53AFE-A48D-4F80-AC1C-7FB3C3D7087F}" sibTransId="{02A4F2BE-87A0-4434-8200-3F9570DBE8EA}"/>
    <dgm:cxn modelId="{3E9694E8-D73E-4236-8A44-7043CCDC1AF9}" type="presOf" srcId="{59179283-ADAC-4234-AE6D-00D255F80736}" destId="{05E1A462-4339-4D6A-BF3E-A1A80A5EBF47}" srcOrd="0" destOrd="0" presId="urn:microsoft.com/office/officeart/2005/8/layout/matrix3"/>
    <dgm:cxn modelId="{4CF66CFA-9562-45DC-BC5A-A727615CA4DB}" srcId="{59179283-ADAC-4234-AE6D-00D255F80736}" destId="{75A5E5B3-C6F8-4D31-B42C-5929F3ED2757}" srcOrd="1" destOrd="0" parTransId="{6848EE91-EBC6-4216-BCF0-CBC21E12BCF2}" sibTransId="{56F990BE-BB21-4B1E-8F11-B3682CCEEFFA}"/>
    <dgm:cxn modelId="{E8327FD7-62C3-4163-9B59-3B8F2267A4BD}" type="presParOf" srcId="{05E1A462-4339-4D6A-BF3E-A1A80A5EBF47}" destId="{3BE447D5-9AA0-4FA2-925F-CA90CE4BA0E3}" srcOrd="0" destOrd="0" presId="urn:microsoft.com/office/officeart/2005/8/layout/matrix3"/>
    <dgm:cxn modelId="{B5A6A73D-76EB-433A-88AD-6ADEDA724E7A}" type="presParOf" srcId="{05E1A462-4339-4D6A-BF3E-A1A80A5EBF47}" destId="{E860143B-63DC-4A81-B6C6-2FD0AA24979E}" srcOrd="1" destOrd="0" presId="urn:microsoft.com/office/officeart/2005/8/layout/matrix3"/>
    <dgm:cxn modelId="{EC36E598-D7D4-43CA-AFA0-4DA10706FB63}" type="presParOf" srcId="{05E1A462-4339-4D6A-BF3E-A1A80A5EBF47}" destId="{19F9509A-2ECC-4521-BF1A-7482389C0FE3}" srcOrd="2" destOrd="0" presId="urn:microsoft.com/office/officeart/2005/8/layout/matrix3"/>
    <dgm:cxn modelId="{2A095643-3880-432C-827C-D5BF88289E76}" type="presParOf" srcId="{05E1A462-4339-4D6A-BF3E-A1A80A5EBF47}" destId="{3114AB63-62D3-4237-94CE-DDB167E5C514}" srcOrd="3" destOrd="0" presId="urn:microsoft.com/office/officeart/2005/8/layout/matrix3"/>
    <dgm:cxn modelId="{2B0AB313-0B5D-4235-95D2-8B5AD28A5CED}" type="presParOf" srcId="{05E1A462-4339-4D6A-BF3E-A1A80A5EBF47}" destId="{4E1125D3-09C1-49A5-8D09-E4E3975E8606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944ECF-E1D4-4729-AC20-49ED6B903C83}">
      <dsp:nvSpPr>
        <dsp:cNvPr id="0" name=""/>
        <dsp:cNvSpPr/>
      </dsp:nvSpPr>
      <dsp:spPr>
        <a:xfrm>
          <a:off x="1842302" y="668065"/>
          <a:ext cx="4460515" cy="4460515"/>
        </a:xfrm>
        <a:prstGeom prst="blockArc">
          <a:avLst>
            <a:gd name="adj1" fmla="val 9000000"/>
            <a:gd name="adj2" fmla="val 16200000"/>
            <a:gd name="adj3" fmla="val 4637"/>
          </a:avLst>
        </a:prstGeom>
        <a:solidFill>
          <a:schemeClr val="accent3">
            <a:hueOff val="-1137357"/>
            <a:satOff val="-4689"/>
            <a:lumOff val="-9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07D074-4CC5-411F-9128-FFFAD6A4E71F}">
      <dsp:nvSpPr>
        <dsp:cNvPr id="0" name=""/>
        <dsp:cNvSpPr/>
      </dsp:nvSpPr>
      <dsp:spPr>
        <a:xfrm>
          <a:off x="1842302" y="668065"/>
          <a:ext cx="4460515" cy="4460515"/>
        </a:xfrm>
        <a:prstGeom prst="blockArc">
          <a:avLst>
            <a:gd name="adj1" fmla="val 1800000"/>
            <a:gd name="adj2" fmla="val 9000000"/>
            <a:gd name="adj3" fmla="val 4637"/>
          </a:avLst>
        </a:prstGeom>
        <a:solidFill>
          <a:schemeClr val="accent3">
            <a:hueOff val="-568678"/>
            <a:satOff val="-2344"/>
            <a:lumOff val="-49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56D387-8E2A-46F3-9F47-F2D8022C7BD1}">
      <dsp:nvSpPr>
        <dsp:cNvPr id="0" name=""/>
        <dsp:cNvSpPr/>
      </dsp:nvSpPr>
      <dsp:spPr>
        <a:xfrm>
          <a:off x="1842302" y="668065"/>
          <a:ext cx="4460515" cy="4460515"/>
        </a:xfrm>
        <a:prstGeom prst="blockArc">
          <a:avLst>
            <a:gd name="adj1" fmla="val 16200000"/>
            <a:gd name="adj2" fmla="val 1800000"/>
            <a:gd name="adj3" fmla="val 463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85996E-6540-4498-A5B0-879492EE9213}">
      <dsp:nvSpPr>
        <dsp:cNvPr id="0" name=""/>
        <dsp:cNvSpPr/>
      </dsp:nvSpPr>
      <dsp:spPr>
        <a:xfrm>
          <a:off x="3046638" y="1872401"/>
          <a:ext cx="2051843" cy="20518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000" kern="1200" dirty="0"/>
            <a:t>Plan de manejo de la cuenca del río Barranca </a:t>
          </a:r>
        </a:p>
      </dsp:txBody>
      <dsp:txXfrm>
        <a:off x="3347123" y="2172886"/>
        <a:ext cx="1450873" cy="1450873"/>
      </dsp:txXfrm>
    </dsp:sp>
    <dsp:sp modelId="{F4C958ED-3EAA-4406-A0EE-E93D6DC1616F}">
      <dsp:nvSpPr>
        <dsp:cNvPr id="0" name=""/>
        <dsp:cNvSpPr/>
      </dsp:nvSpPr>
      <dsp:spPr>
        <a:xfrm>
          <a:off x="2462564" y="1626"/>
          <a:ext cx="3219991" cy="143629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800" kern="1200" dirty="0"/>
            <a:t>DIAGNOSTICO BIOFISICO </a:t>
          </a:r>
        </a:p>
      </dsp:txBody>
      <dsp:txXfrm>
        <a:off x="2934121" y="211966"/>
        <a:ext cx="2276877" cy="1015610"/>
      </dsp:txXfrm>
    </dsp:sp>
    <dsp:sp modelId="{CE284252-20E6-45B3-944D-5EC7D9F8C462}">
      <dsp:nvSpPr>
        <dsp:cNvPr id="0" name=""/>
        <dsp:cNvSpPr/>
      </dsp:nvSpPr>
      <dsp:spPr>
        <a:xfrm>
          <a:off x="4526225" y="3269453"/>
          <a:ext cx="2866031" cy="1436290"/>
        </a:xfrm>
        <a:prstGeom prst="ellipse">
          <a:avLst/>
        </a:prstGeom>
        <a:solidFill>
          <a:schemeClr val="accent3">
            <a:hueOff val="-568678"/>
            <a:satOff val="-2344"/>
            <a:lumOff val="-49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800" kern="1200" dirty="0"/>
            <a:t>DIAGNÓSTICO PARTICIPATIVO</a:t>
          </a:r>
        </a:p>
      </dsp:txBody>
      <dsp:txXfrm>
        <a:off x="4945946" y="3479793"/>
        <a:ext cx="2026589" cy="1015610"/>
      </dsp:txXfrm>
    </dsp:sp>
    <dsp:sp modelId="{A91FC654-E1B5-430C-882B-9C192054FB0D}">
      <dsp:nvSpPr>
        <dsp:cNvPr id="0" name=""/>
        <dsp:cNvSpPr/>
      </dsp:nvSpPr>
      <dsp:spPr>
        <a:xfrm>
          <a:off x="735742" y="3269453"/>
          <a:ext cx="2900272" cy="1436290"/>
        </a:xfrm>
        <a:prstGeom prst="ellipse">
          <a:avLst/>
        </a:prstGeom>
        <a:solidFill>
          <a:schemeClr val="accent3">
            <a:hueOff val="-1137357"/>
            <a:satOff val="-4689"/>
            <a:lumOff val="-9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800" kern="1200" dirty="0"/>
            <a:t>DIAGNOSTICO SOCIOECONÓMICO </a:t>
          </a:r>
        </a:p>
      </dsp:txBody>
      <dsp:txXfrm>
        <a:off x="1160477" y="3479793"/>
        <a:ext cx="2050802" cy="10156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00E718-1913-4F30-B1C2-F6E01628496B}">
      <dsp:nvSpPr>
        <dsp:cNvPr id="0" name=""/>
        <dsp:cNvSpPr/>
      </dsp:nvSpPr>
      <dsp:spPr>
        <a:xfrm>
          <a:off x="3571709" y="1437551"/>
          <a:ext cx="3752107" cy="3438483"/>
        </a:xfrm>
        <a:prstGeom prst="ellipse">
          <a:avLst/>
        </a:prstGeom>
        <a:solidFill>
          <a:srgbClr val="D4A248">
            <a:alpha val="5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6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PROGRAMA I. </a:t>
          </a:r>
          <a:r>
            <a:rPr lang="es-CR" sz="28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Conservación de suelos, bosques y áreas protegidas</a:t>
          </a:r>
          <a:endParaRPr lang="es-CR" sz="2800" kern="1200" dirty="0"/>
        </a:p>
      </dsp:txBody>
      <dsp:txXfrm>
        <a:off x="4121192" y="1941105"/>
        <a:ext cx="2653141" cy="2431375"/>
      </dsp:txXfrm>
    </dsp:sp>
    <dsp:sp modelId="{61AADDB8-93FE-4178-97C4-71477FA81E18}">
      <dsp:nvSpPr>
        <dsp:cNvPr id="0" name=""/>
        <dsp:cNvSpPr/>
      </dsp:nvSpPr>
      <dsp:spPr>
        <a:xfrm>
          <a:off x="4588142" y="56665"/>
          <a:ext cx="1719241" cy="171924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400" b="0" kern="1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Control de la erosión y cárcavas</a:t>
          </a:r>
          <a:endParaRPr lang="es-CR" sz="1400" kern="1200" dirty="0"/>
        </a:p>
      </dsp:txBody>
      <dsp:txXfrm>
        <a:off x="4839919" y="308442"/>
        <a:ext cx="1215687" cy="1215687"/>
      </dsp:txXfrm>
    </dsp:sp>
    <dsp:sp modelId="{8F98FA00-1610-4141-99A8-18E786EAFD43}">
      <dsp:nvSpPr>
        <dsp:cNvPr id="0" name=""/>
        <dsp:cNvSpPr/>
      </dsp:nvSpPr>
      <dsp:spPr>
        <a:xfrm>
          <a:off x="6412952" y="851503"/>
          <a:ext cx="1719241" cy="171924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400" kern="1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Mejoramiento de la fertilidad de suelos</a:t>
          </a:r>
          <a:endParaRPr lang="es-CR" sz="1400" kern="1200" dirty="0"/>
        </a:p>
      </dsp:txBody>
      <dsp:txXfrm>
        <a:off x="6664729" y="1103280"/>
        <a:ext cx="1215687" cy="1215687"/>
      </dsp:txXfrm>
    </dsp:sp>
    <dsp:sp modelId="{D77E5EA5-0D7F-4E7B-90AD-6A10C0EFC135}">
      <dsp:nvSpPr>
        <dsp:cNvPr id="0" name=""/>
        <dsp:cNvSpPr/>
      </dsp:nvSpPr>
      <dsp:spPr>
        <a:xfrm>
          <a:off x="6772475" y="2795732"/>
          <a:ext cx="1719241" cy="171924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400" kern="1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Recuperación y restauración de suelos degradados</a:t>
          </a:r>
          <a:endParaRPr lang="es-CR" sz="1400" kern="1200" dirty="0"/>
        </a:p>
      </dsp:txBody>
      <dsp:txXfrm>
        <a:off x="7024252" y="3047509"/>
        <a:ext cx="1215687" cy="1215687"/>
      </dsp:txXfrm>
    </dsp:sp>
    <dsp:sp modelId="{CC64A99C-17D0-48D5-B131-DE5B5B8AE4AB}">
      <dsp:nvSpPr>
        <dsp:cNvPr id="0" name=""/>
        <dsp:cNvSpPr/>
      </dsp:nvSpPr>
      <dsp:spPr>
        <a:xfrm>
          <a:off x="5560262" y="4315799"/>
          <a:ext cx="1719241" cy="171924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Control de deslizamientos</a:t>
          </a:r>
          <a:endParaRPr lang="es-ES" sz="1400" kern="1200" dirty="0">
            <a:solidFill>
              <a:srgbClr val="0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812039" y="4567576"/>
        <a:ext cx="1215687" cy="1215687"/>
      </dsp:txXfrm>
    </dsp:sp>
    <dsp:sp modelId="{873AC24D-186A-4F4A-A7CF-FAE6D4936A43}">
      <dsp:nvSpPr>
        <dsp:cNvPr id="0" name=""/>
        <dsp:cNvSpPr/>
      </dsp:nvSpPr>
      <dsp:spPr>
        <a:xfrm>
          <a:off x="3616023" y="4315799"/>
          <a:ext cx="1719241" cy="171924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dk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Sistemas agroforestales y silvopastoriles</a:t>
          </a:r>
          <a:endParaRPr lang="es-CR" sz="1400" kern="1200" dirty="0"/>
        </a:p>
      </dsp:txBody>
      <dsp:txXfrm>
        <a:off x="3867800" y="4567576"/>
        <a:ext cx="1215687" cy="1215687"/>
      </dsp:txXfrm>
    </dsp:sp>
    <dsp:sp modelId="{A26C2805-68AB-4F67-BABB-BB1C8917FCBC}">
      <dsp:nvSpPr>
        <dsp:cNvPr id="0" name=""/>
        <dsp:cNvSpPr/>
      </dsp:nvSpPr>
      <dsp:spPr>
        <a:xfrm>
          <a:off x="2403810" y="2795732"/>
          <a:ext cx="1719241" cy="171924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400" kern="1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Protección y recuperación de franjas ribereñas</a:t>
          </a:r>
        </a:p>
      </dsp:txBody>
      <dsp:txXfrm>
        <a:off x="2655587" y="3047509"/>
        <a:ext cx="1215687" cy="1215687"/>
      </dsp:txXfrm>
    </dsp:sp>
    <dsp:sp modelId="{49640AD2-140D-4474-A76B-FF023E2F0CD3}">
      <dsp:nvSpPr>
        <dsp:cNvPr id="0" name=""/>
        <dsp:cNvSpPr/>
      </dsp:nvSpPr>
      <dsp:spPr>
        <a:xfrm>
          <a:off x="2836444" y="900239"/>
          <a:ext cx="1719241" cy="171924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Co-manejo de áreas protegidas y corredores biológicos</a:t>
          </a:r>
          <a:endParaRPr lang="es-CR" sz="1400" kern="1200" dirty="0">
            <a:solidFill>
              <a:srgbClr val="0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088221" y="1152016"/>
        <a:ext cx="1215687" cy="12156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00E718-1913-4F30-B1C2-F6E01628496B}">
      <dsp:nvSpPr>
        <dsp:cNvPr id="0" name=""/>
        <dsp:cNvSpPr/>
      </dsp:nvSpPr>
      <dsp:spPr>
        <a:xfrm>
          <a:off x="3810073" y="1405617"/>
          <a:ext cx="3726140" cy="3414687"/>
        </a:xfrm>
        <a:prstGeom prst="ellipse">
          <a:avLst/>
        </a:prstGeom>
        <a:solidFill>
          <a:schemeClr val="accent6">
            <a:lumMod val="75000"/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8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PROGRAMA II. Gestión Integrada de los Recursos Hídricos </a:t>
          </a:r>
          <a:endParaRPr lang="es-CR" sz="2800" b="1" kern="1200" dirty="0"/>
        </a:p>
      </dsp:txBody>
      <dsp:txXfrm>
        <a:off x="4355754" y="1905686"/>
        <a:ext cx="2634778" cy="2414549"/>
      </dsp:txXfrm>
    </dsp:sp>
    <dsp:sp modelId="{61AADDB8-93FE-4178-97C4-71477FA81E18}">
      <dsp:nvSpPr>
        <dsp:cNvPr id="0" name=""/>
        <dsp:cNvSpPr/>
      </dsp:nvSpPr>
      <dsp:spPr>
        <a:xfrm>
          <a:off x="4819471" y="33763"/>
          <a:ext cx="1707343" cy="170734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300" kern="1200" dirty="0">
              <a:effectLst/>
            </a:rPr>
            <a:t>Control de la contaminación de aguas residuales agropecuarias</a:t>
          </a:r>
          <a:endParaRPr lang="es-CR" sz="1300" kern="1200" dirty="0"/>
        </a:p>
      </dsp:txBody>
      <dsp:txXfrm>
        <a:off x="5069506" y="283798"/>
        <a:ext cx="1207273" cy="1207273"/>
      </dsp:txXfrm>
    </dsp:sp>
    <dsp:sp modelId="{8F98FA00-1610-4141-99A8-18E786EAFD43}">
      <dsp:nvSpPr>
        <dsp:cNvPr id="0" name=""/>
        <dsp:cNvSpPr/>
      </dsp:nvSpPr>
      <dsp:spPr>
        <a:xfrm>
          <a:off x="6310340" y="491532"/>
          <a:ext cx="1707343" cy="170734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300" kern="1200" dirty="0">
              <a:effectLst/>
            </a:rPr>
            <a:t>Monitoreo de la calidad del agua para consumo humano</a:t>
          </a:r>
          <a:endParaRPr lang="es-CR" sz="1300" kern="1200" dirty="0"/>
        </a:p>
      </dsp:txBody>
      <dsp:txXfrm>
        <a:off x="6560375" y="741567"/>
        <a:ext cx="1207273" cy="1207273"/>
      </dsp:txXfrm>
    </dsp:sp>
    <dsp:sp modelId="{D77E5EA5-0D7F-4E7B-90AD-6A10C0EFC135}">
      <dsp:nvSpPr>
        <dsp:cNvPr id="0" name=""/>
        <dsp:cNvSpPr/>
      </dsp:nvSpPr>
      <dsp:spPr>
        <a:xfrm>
          <a:off x="7011186" y="1872830"/>
          <a:ext cx="1707343" cy="170734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300" kern="1200" dirty="0">
              <a:effectLst/>
            </a:rPr>
            <a:t>Servicios ambientales hídricos</a:t>
          </a:r>
          <a:endParaRPr lang="es-CR" sz="1300" kern="1200" dirty="0"/>
        </a:p>
      </dsp:txBody>
      <dsp:txXfrm>
        <a:off x="7261221" y="2122865"/>
        <a:ext cx="1207273" cy="1207273"/>
      </dsp:txXfrm>
    </dsp:sp>
    <dsp:sp modelId="{ADCEB9BA-AB48-4B27-A2FC-018337A249F8}">
      <dsp:nvSpPr>
        <dsp:cNvPr id="0" name=""/>
        <dsp:cNvSpPr/>
      </dsp:nvSpPr>
      <dsp:spPr>
        <a:xfrm>
          <a:off x="6746833" y="3372052"/>
          <a:ext cx="1707343" cy="170734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300" kern="1200" dirty="0">
              <a:effectLst/>
            </a:rPr>
            <a:t>Monitoreo del caudal ecológico (participativo e inclusivo)</a:t>
          </a:r>
          <a:endParaRPr lang="es-CR" sz="1300" kern="12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6996868" y="3622087"/>
        <a:ext cx="1207273" cy="1207273"/>
      </dsp:txXfrm>
    </dsp:sp>
    <dsp:sp modelId="{A30C7536-DCF6-4F7A-AA71-288B0B0E4283}">
      <dsp:nvSpPr>
        <dsp:cNvPr id="0" name=""/>
        <dsp:cNvSpPr/>
      </dsp:nvSpPr>
      <dsp:spPr>
        <a:xfrm>
          <a:off x="5580646" y="4350599"/>
          <a:ext cx="1707343" cy="170734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300" kern="1200" dirty="0">
              <a:effectLst/>
            </a:rPr>
            <a:t>Uso eficiente del agua en los hogares rurales</a:t>
          </a:r>
          <a:endParaRPr lang="es-CR" sz="1300" kern="12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5830681" y="4600634"/>
        <a:ext cx="1207273" cy="1207273"/>
      </dsp:txXfrm>
    </dsp:sp>
    <dsp:sp modelId="{DA202DA3-32C4-44C1-8400-BA0418E0A489}">
      <dsp:nvSpPr>
        <dsp:cNvPr id="0" name=""/>
        <dsp:cNvSpPr/>
      </dsp:nvSpPr>
      <dsp:spPr>
        <a:xfrm>
          <a:off x="4058296" y="4350599"/>
          <a:ext cx="1707343" cy="170734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300" kern="1200" dirty="0">
              <a:effectLst/>
            </a:rPr>
            <a:t>Protección y manejo de fuentes de agua, incluyendo compra de tierras</a:t>
          </a:r>
          <a:endParaRPr lang="es-CR" sz="1300" kern="12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4308331" y="4600634"/>
        <a:ext cx="1207273" cy="1207273"/>
      </dsp:txXfrm>
    </dsp:sp>
    <dsp:sp modelId="{5EA9D29E-4D8D-4296-AB52-D45816434104}">
      <dsp:nvSpPr>
        <dsp:cNvPr id="0" name=""/>
        <dsp:cNvSpPr/>
      </dsp:nvSpPr>
      <dsp:spPr>
        <a:xfrm>
          <a:off x="2892109" y="3372052"/>
          <a:ext cx="1707343" cy="170734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300" kern="1200" dirty="0">
              <a:effectLst/>
            </a:rPr>
            <a:t>Gestión de la información hídrica</a:t>
          </a:r>
          <a:endParaRPr lang="es-CR" sz="1300" kern="12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3142144" y="3622087"/>
        <a:ext cx="1207273" cy="1207273"/>
      </dsp:txXfrm>
    </dsp:sp>
    <dsp:sp modelId="{E7B750BC-C616-4C02-8727-A922E84E6852}">
      <dsp:nvSpPr>
        <dsp:cNvPr id="0" name=""/>
        <dsp:cNvSpPr/>
      </dsp:nvSpPr>
      <dsp:spPr>
        <a:xfrm>
          <a:off x="2627756" y="1872830"/>
          <a:ext cx="1707343" cy="170734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300" kern="1200" dirty="0">
              <a:effectLst/>
            </a:rPr>
            <a:t>Investigación sobre las aguas subterráneas</a:t>
          </a:r>
          <a:endParaRPr lang="es-CR" sz="1300" kern="12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2877791" y="2122865"/>
        <a:ext cx="1207273" cy="1207273"/>
      </dsp:txXfrm>
    </dsp:sp>
    <dsp:sp modelId="{B9018354-72B6-4F69-846F-79958678122F}">
      <dsp:nvSpPr>
        <dsp:cNvPr id="0" name=""/>
        <dsp:cNvSpPr/>
      </dsp:nvSpPr>
      <dsp:spPr>
        <a:xfrm>
          <a:off x="3388931" y="554437"/>
          <a:ext cx="1707343" cy="170734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300" kern="1200" dirty="0">
              <a:effectLst/>
            </a:rPr>
            <a:t>Acceso, distribución y regulación tarifaria de los recursos hídricos</a:t>
          </a:r>
          <a:endParaRPr lang="es-CR" sz="1300" kern="12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3638966" y="804472"/>
        <a:ext cx="1207273" cy="12072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00E718-1913-4F30-B1C2-F6E01628496B}">
      <dsp:nvSpPr>
        <dsp:cNvPr id="0" name=""/>
        <dsp:cNvSpPr/>
      </dsp:nvSpPr>
      <dsp:spPr>
        <a:xfrm>
          <a:off x="3797261" y="1356356"/>
          <a:ext cx="3687191" cy="3378993"/>
        </a:xfrm>
        <a:prstGeom prst="ellipse">
          <a:avLst/>
        </a:prstGeom>
        <a:solidFill>
          <a:srgbClr val="92D050">
            <a:alpha val="5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8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PROGRAMA III. Producción agropecuaria sostenible</a:t>
          </a:r>
          <a:endParaRPr lang="es-CR" sz="2800" b="1" kern="1200" dirty="0"/>
        </a:p>
      </dsp:txBody>
      <dsp:txXfrm>
        <a:off x="4337238" y="1851198"/>
        <a:ext cx="2607237" cy="2389309"/>
      </dsp:txXfrm>
    </dsp:sp>
    <dsp:sp modelId="{61AADDB8-93FE-4178-97C4-71477FA81E18}">
      <dsp:nvSpPr>
        <dsp:cNvPr id="0" name=""/>
        <dsp:cNvSpPr/>
      </dsp:nvSpPr>
      <dsp:spPr>
        <a:xfrm>
          <a:off x="4796108" y="603"/>
          <a:ext cx="1689496" cy="168949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800" kern="1200" dirty="0">
              <a:effectLst/>
            </a:rPr>
            <a:t>Fomento de la actividad forestal </a:t>
          </a:r>
          <a:endParaRPr lang="es-CR" sz="1800" kern="1200" dirty="0"/>
        </a:p>
      </dsp:txBody>
      <dsp:txXfrm>
        <a:off x="5043529" y="248024"/>
        <a:ext cx="1194654" cy="1194654"/>
      </dsp:txXfrm>
    </dsp:sp>
    <dsp:sp modelId="{8F98FA00-1610-4141-99A8-18E786EAFD43}">
      <dsp:nvSpPr>
        <dsp:cNvPr id="0" name=""/>
        <dsp:cNvSpPr/>
      </dsp:nvSpPr>
      <dsp:spPr>
        <a:xfrm>
          <a:off x="6182548" y="354321"/>
          <a:ext cx="1959714" cy="168949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800" kern="1200" dirty="0">
              <a:effectLst/>
            </a:rPr>
            <a:t>Fincas integrales </a:t>
          </a:r>
          <a:endParaRPr lang="es-CR" sz="1800" kern="1200" dirty="0"/>
        </a:p>
      </dsp:txBody>
      <dsp:txXfrm>
        <a:off x="6469541" y="601742"/>
        <a:ext cx="1385728" cy="1194654"/>
      </dsp:txXfrm>
    </dsp:sp>
    <dsp:sp modelId="{D77E5EA5-0D7F-4E7B-90AD-6A10C0EFC135}">
      <dsp:nvSpPr>
        <dsp:cNvPr id="0" name=""/>
        <dsp:cNvSpPr/>
      </dsp:nvSpPr>
      <dsp:spPr>
        <a:xfrm>
          <a:off x="6667442" y="1521112"/>
          <a:ext cx="2132432" cy="168949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800" kern="1200" dirty="0">
              <a:effectLst/>
            </a:rPr>
            <a:t>Fomento de la producción orgánica</a:t>
          </a:r>
          <a:endParaRPr lang="es-CR" sz="1800" kern="1200" dirty="0"/>
        </a:p>
      </dsp:txBody>
      <dsp:txXfrm>
        <a:off x="6979729" y="1768533"/>
        <a:ext cx="1507858" cy="1194654"/>
      </dsp:txXfrm>
    </dsp:sp>
    <dsp:sp modelId="{ADCEB9BA-AB48-4B27-A2FC-018337A249F8}">
      <dsp:nvSpPr>
        <dsp:cNvPr id="0" name=""/>
        <dsp:cNvSpPr/>
      </dsp:nvSpPr>
      <dsp:spPr>
        <a:xfrm>
          <a:off x="6946685" y="2881104"/>
          <a:ext cx="1889262" cy="168949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800" kern="1200">
              <a:effectLst/>
            </a:rPr>
            <a:t>Desarrollo de la agroindustria</a:t>
          </a:r>
          <a:endParaRPr lang="es-CR" sz="1800" kern="12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7223361" y="3128525"/>
        <a:ext cx="1335910" cy="1194654"/>
      </dsp:txXfrm>
    </dsp:sp>
    <dsp:sp modelId="{A30C7536-DCF6-4F7A-AA71-288B0B0E4283}">
      <dsp:nvSpPr>
        <dsp:cNvPr id="0" name=""/>
        <dsp:cNvSpPr/>
      </dsp:nvSpPr>
      <dsp:spPr>
        <a:xfrm>
          <a:off x="5982917" y="4044409"/>
          <a:ext cx="2218039" cy="168949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800" kern="1200">
              <a:effectLst/>
            </a:rPr>
            <a:t>Tecnificación eficiente para la producción pecuaria y cadenas de valor</a:t>
          </a:r>
          <a:endParaRPr lang="es-CR" sz="1800" kern="12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6307741" y="4291830"/>
        <a:ext cx="1568391" cy="1194654"/>
      </dsp:txXfrm>
    </dsp:sp>
    <dsp:sp modelId="{DA202DA3-32C4-44C1-8400-BA0418E0A489}">
      <dsp:nvSpPr>
        <dsp:cNvPr id="0" name=""/>
        <dsp:cNvSpPr/>
      </dsp:nvSpPr>
      <dsp:spPr>
        <a:xfrm>
          <a:off x="4796108" y="4401607"/>
          <a:ext cx="1689496" cy="168949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800" kern="1200">
              <a:effectLst/>
            </a:rPr>
            <a:t>Fortalecimiento de la producción acuícola</a:t>
          </a:r>
          <a:endParaRPr lang="es-CR" sz="1800" kern="12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5043529" y="4649028"/>
        <a:ext cx="1194654" cy="1194654"/>
      </dsp:txXfrm>
    </dsp:sp>
    <dsp:sp modelId="{5EA9D29E-4D8D-4296-AB52-D45816434104}">
      <dsp:nvSpPr>
        <dsp:cNvPr id="0" name=""/>
        <dsp:cNvSpPr/>
      </dsp:nvSpPr>
      <dsp:spPr>
        <a:xfrm>
          <a:off x="3502686" y="3981348"/>
          <a:ext cx="1689496" cy="168949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800" kern="1200">
              <a:effectLst/>
            </a:rPr>
            <a:t>Fomento de la producción apícola</a:t>
          </a:r>
          <a:endParaRPr lang="es-CR" sz="1800" kern="12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3750107" y="4228769"/>
        <a:ext cx="1194654" cy="1194654"/>
      </dsp:txXfrm>
    </dsp:sp>
    <dsp:sp modelId="{E7B750BC-C616-4C02-8727-A922E84E6852}">
      <dsp:nvSpPr>
        <dsp:cNvPr id="0" name=""/>
        <dsp:cNvSpPr/>
      </dsp:nvSpPr>
      <dsp:spPr>
        <a:xfrm>
          <a:off x="2584738" y="2943862"/>
          <a:ext cx="1926634" cy="156396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800" kern="1200" dirty="0">
              <a:effectLst/>
            </a:rPr>
            <a:t>Investigación agropecuaria</a:t>
          </a:r>
          <a:endParaRPr lang="es-CR" sz="1800" kern="12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2866887" y="3172900"/>
        <a:ext cx="1362336" cy="1105891"/>
      </dsp:txXfrm>
    </dsp:sp>
    <dsp:sp modelId="{B9018354-72B6-4F69-846F-79958678122F}">
      <dsp:nvSpPr>
        <dsp:cNvPr id="0" name=""/>
        <dsp:cNvSpPr/>
      </dsp:nvSpPr>
      <dsp:spPr>
        <a:xfrm>
          <a:off x="2089203" y="1496383"/>
          <a:ext cx="2003287" cy="168949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800" kern="1200">
              <a:effectLst/>
            </a:rPr>
            <a:t>Producción de ornamentales y medicinales</a:t>
          </a:r>
          <a:endParaRPr lang="es-CR" sz="1800" kern="12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2382578" y="1743804"/>
        <a:ext cx="1416537" cy="1194654"/>
      </dsp:txXfrm>
    </dsp:sp>
    <dsp:sp modelId="{1F0384A2-9369-429D-9885-B53BF687CE3E}">
      <dsp:nvSpPr>
        <dsp:cNvPr id="0" name=""/>
        <dsp:cNvSpPr/>
      </dsp:nvSpPr>
      <dsp:spPr>
        <a:xfrm>
          <a:off x="3100307" y="373564"/>
          <a:ext cx="2021280" cy="168949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800" kern="1200" dirty="0">
              <a:effectLst/>
            </a:rPr>
            <a:t>Tecnificación eficiente para la producción agrícola y cadenas de valor</a:t>
          </a:r>
          <a:endParaRPr lang="es-CR" sz="1800" kern="12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3396317" y="620985"/>
        <a:ext cx="1429260" cy="11946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00E718-1913-4F30-B1C2-F6E01628496B}">
      <dsp:nvSpPr>
        <dsp:cNvPr id="0" name=""/>
        <dsp:cNvSpPr/>
      </dsp:nvSpPr>
      <dsp:spPr>
        <a:xfrm>
          <a:off x="3823703" y="1375900"/>
          <a:ext cx="3647364" cy="3342495"/>
        </a:xfrm>
        <a:prstGeom prst="ellipse">
          <a:avLst/>
        </a:prstGeom>
        <a:solidFill>
          <a:schemeClr val="bg2">
            <a:lumMod val="75000"/>
            <a:alpha val="49804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5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PROGRAMA IV.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5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Gestión de riesgos y cambio climático</a:t>
          </a:r>
          <a:endParaRPr lang="es-CR" sz="2500" b="1" kern="1200" dirty="0"/>
        </a:p>
      </dsp:txBody>
      <dsp:txXfrm>
        <a:off x="4357847" y="1865397"/>
        <a:ext cx="2579076" cy="2363501"/>
      </dsp:txXfrm>
    </dsp:sp>
    <dsp:sp modelId="{293F976F-E86D-4ABB-ADBC-F040AF61457E}">
      <dsp:nvSpPr>
        <dsp:cNvPr id="0" name=""/>
        <dsp:cNvSpPr/>
      </dsp:nvSpPr>
      <dsp:spPr>
        <a:xfrm>
          <a:off x="4426715" y="-114387"/>
          <a:ext cx="2441341" cy="196612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600" kern="1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Control de avenidas e inundaciones</a:t>
          </a:r>
        </a:p>
      </dsp:txBody>
      <dsp:txXfrm>
        <a:off x="4784241" y="173545"/>
        <a:ext cx="1726289" cy="1390258"/>
      </dsp:txXfrm>
    </dsp:sp>
    <dsp:sp modelId="{FE08C0FA-4874-4A83-88E1-C2F0E03B6EED}">
      <dsp:nvSpPr>
        <dsp:cNvPr id="0" name=""/>
        <dsp:cNvSpPr/>
      </dsp:nvSpPr>
      <dsp:spPr>
        <a:xfrm>
          <a:off x="6095033" y="284921"/>
          <a:ext cx="2441341" cy="196612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600" kern="1200">
              <a:effectLst/>
            </a:rPr>
            <a:t>Cosecha de agua </a:t>
          </a:r>
          <a:endParaRPr lang="es-CR" sz="1600" kern="12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6452559" y="572853"/>
        <a:ext cx="1726289" cy="1390258"/>
      </dsp:txXfrm>
    </dsp:sp>
    <dsp:sp modelId="{A1EDDFF5-C533-4E0B-B619-50617ACA7578}">
      <dsp:nvSpPr>
        <dsp:cNvPr id="0" name=""/>
        <dsp:cNvSpPr/>
      </dsp:nvSpPr>
      <dsp:spPr>
        <a:xfrm>
          <a:off x="7013524" y="1685808"/>
          <a:ext cx="2441341" cy="196612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600" kern="1200" dirty="0">
              <a:effectLst/>
            </a:rPr>
            <a:t>Protección de zonas de recarga hídrica, incluyendo compra de tierras</a:t>
          </a:r>
          <a:endParaRPr lang="es-CR" sz="1600" kern="12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7371050" y="1973740"/>
        <a:ext cx="1726289" cy="1390258"/>
      </dsp:txXfrm>
    </dsp:sp>
    <dsp:sp modelId="{D4FA4142-C314-444C-92F1-854B6FD3D4F4}">
      <dsp:nvSpPr>
        <dsp:cNvPr id="0" name=""/>
        <dsp:cNvSpPr/>
      </dsp:nvSpPr>
      <dsp:spPr>
        <a:xfrm>
          <a:off x="6660162" y="3309700"/>
          <a:ext cx="2441341" cy="196612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600" kern="1200">
              <a:effectLst/>
            </a:rPr>
            <a:t>Fomento de la producción de energía limpia </a:t>
          </a:r>
          <a:endParaRPr lang="es-CR" sz="1600" kern="12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7017688" y="3597632"/>
        <a:ext cx="1726289" cy="1390258"/>
      </dsp:txXfrm>
    </dsp:sp>
    <dsp:sp modelId="{C9A27D4B-2B8D-4182-AF86-2CF255B31AC5}">
      <dsp:nvSpPr>
        <dsp:cNvPr id="0" name=""/>
        <dsp:cNvSpPr/>
      </dsp:nvSpPr>
      <dsp:spPr>
        <a:xfrm>
          <a:off x="5487104" y="4111183"/>
          <a:ext cx="2441341" cy="196612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600" kern="1200">
              <a:effectLst/>
            </a:rPr>
            <a:t>Análisis del riesgo climático en franja costero marina</a:t>
          </a:r>
          <a:endParaRPr lang="es-CR" sz="1600" kern="12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5844630" y="4399115"/>
        <a:ext cx="1726289" cy="1390258"/>
      </dsp:txXfrm>
    </dsp:sp>
    <dsp:sp modelId="{9D8EF80D-D3B7-4DF3-839B-FB69F0380610}">
      <dsp:nvSpPr>
        <dsp:cNvPr id="0" name=""/>
        <dsp:cNvSpPr/>
      </dsp:nvSpPr>
      <dsp:spPr>
        <a:xfrm>
          <a:off x="3650091" y="4111183"/>
          <a:ext cx="2441341" cy="196612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600" kern="1200">
              <a:effectLst/>
            </a:rPr>
            <a:t>Sistema de alerta al riesgo climático</a:t>
          </a:r>
          <a:endParaRPr lang="es-CR" sz="1600" kern="12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4007617" y="4399115"/>
        <a:ext cx="1726289" cy="1390258"/>
      </dsp:txXfrm>
    </dsp:sp>
    <dsp:sp modelId="{8715A292-7DA5-4932-B75D-FC8FFCC71F28}">
      <dsp:nvSpPr>
        <dsp:cNvPr id="0" name=""/>
        <dsp:cNvSpPr/>
      </dsp:nvSpPr>
      <dsp:spPr>
        <a:xfrm>
          <a:off x="2244708" y="3421336"/>
          <a:ext cx="2441341" cy="196612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600" kern="1200">
              <a:effectLst/>
            </a:rPr>
            <a:t>Control biológico de plagas y enfermedades que surgen ante la variabilidad climática</a:t>
          </a:r>
        </a:p>
      </dsp:txBody>
      <dsp:txXfrm>
        <a:off x="2602234" y="3709268"/>
        <a:ext cx="1726289" cy="1390258"/>
      </dsp:txXfrm>
    </dsp:sp>
    <dsp:sp modelId="{C1BC501E-31D4-4E06-A688-FC5461F36B92}">
      <dsp:nvSpPr>
        <dsp:cNvPr id="0" name=""/>
        <dsp:cNvSpPr/>
      </dsp:nvSpPr>
      <dsp:spPr>
        <a:xfrm>
          <a:off x="1950268" y="1717331"/>
          <a:ext cx="2441341" cy="196612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600" kern="1200">
              <a:effectLst/>
            </a:rPr>
            <a:t>Reducción del riesgo climático agrícola mediante sistemas de riego</a:t>
          </a:r>
        </a:p>
      </dsp:txBody>
      <dsp:txXfrm>
        <a:off x="2307794" y="2005263"/>
        <a:ext cx="1726289" cy="1390258"/>
      </dsp:txXfrm>
    </dsp:sp>
    <dsp:sp modelId="{EFA72505-A434-4DE3-87F2-9BA3C82DB957}">
      <dsp:nvSpPr>
        <dsp:cNvPr id="0" name=""/>
        <dsp:cNvSpPr/>
      </dsp:nvSpPr>
      <dsp:spPr>
        <a:xfrm>
          <a:off x="2695349" y="284927"/>
          <a:ext cx="2441341" cy="196612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600" kern="1200">
              <a:effectLst/>
            </a:rPr>
            <a:t>Nuevas especies vegetales</a:t>
          </a:r>
          <a:r>
            <a:rPr lang="es-PE" sz="1600" kern="1200">
              <a:effectLst/>
            </a:rPr>
            <a:t> y animales con potencial de adaptación</a:t>
          </a:r>
          <a:endParaRPr lang="es-CR" sz="1600" kern="12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3052875" y="572859"/>
        <a:ext cx="1726289" cy="13902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00E718-1913-4F30-B1C2-F6E01628496B}">
      <dsp:nvSpPr>
        <dsp:cNvPr id="0" name=""/>
        <dsp:cNvSpPr/>
      </dsp:nvSpPr>
      <dsp:spPr>
        <a:xfrm>
          <a:off x="3888531" y="1351249"/>
          <a:ext cx="3468922" cy="3178968"/>
        </a:xfrm>
        <a:prstGeom prst="ellipse">
          <a:avLst/>
        </a:prstGeom>
        <a:solidFill>
          <a:srgbClr val="FFC000">
            <a:alpha val="5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8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PROGRAMA V.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8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ORGANIZACIÓN Y GESTIÓN AGROEMPRESARIAL</a:t>
          </a:r>
          <a:endParaRPr lang="es-CR" sz="1800" b="1" kern="1200" dirty="0"/>
        </a:p>
      </dsp:txBody>
      <dsp:txXfrm>
        <a:off x="4396543" y="1816798"/>
        <a:ext cx="2452898" cy="2247870"/>
      </dsp:txXfrm>
    </dsp:sp>
    <dsp:sp modelId="{8B26601E-DAC2-42D3-B97E-5F41FE0714E1}">
      <dsp:nvSpPr>
        <dsp:cNvPr id="0" name=""/>
        <dsp:cNvSpPr/>
      </dsp:nvSpPr>
      <dsp:spPr>
        <a:xfrm>
          <a:off x="4374562" y="-29716"/>
          <a:ext cx="2574122" cy="172316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800" kern="1200" dirty="0">
              <a:effectLst/>
            </a:rPr>
            <a:t>Información para el mercadeo y comercialización</a:t>
          </a:r>
          <a:endParaRPr lang="es-CR" sz="1800" kern="12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4751533" y="222635"/>
        <a:ext cx="1820180" cy="1218458"/>
      </dsp:txXfrm>
    </dsp:sp>
    <dsp:sp modelId="{CC64A99C-17D0-48D5-B131-DE5B5B8AE4AB}">
      <dsp:nvSpPr>
        <dsp:cNvPr id="0" name=""/>
        <dsp:cNvSpPr/>
      </dsp:nvSpPr>
      <dsp:spPr>
        <a:xfrm>
          <a:off x="6976501" y="1978832"/>
          <a:ext cx="1998331" cy="191539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800" kern="1200" dirty="0">
              <a:effectLst/>
            </a:rPr>
            <a:t>Fomento del eco y agroturismo</a:t>
          </a:r>
          <a:endParaRPr lang="es-ES" sz="1800" kern="1200" dirty="0">
            <a:solidFill>
              <a:srgbClr val="0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269150" y="2259335"/>
        <a:ext cx="1413033" cy="1354386"/>
      </dsp:txXfrm>
    </dsp:sp>
    <dsp:sp modelId="{3FDD3BBC-0D41-4473-A585-25A822BE713A}">
      <dsp:nvSpPr>
        <dsp:cNvPr id="0" name=""/>
        <dsp:cNvSpPr/>
      </dsp:nvSpPr>
      <dsp:spPr>
        <a:xfrm>
          <a:off x="4374562" y="4183871"/>
          <a:ext cx="2574122" cy="157694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000" kern="1200" dirty="0">
              <a:effectLst/>
            </a:rPr>
            <a:t>Gesti</a:t>
          </a:r>
          <a:r>
            <a:rPr lang="es-419" sz="2000" kern="1200" dirty="0">
              <a:effectLst/>
            </a:rPr>
            <a:t>ón </a:t>
          </a:r>
          <a:r>
            <a:rPr lang="es-CR" sz="2000" kern="1200" dirty="0">
              <a:effectLst/>
            </a:rPr>
            <a:t>agroempresarial</a:t>
          </a:r>
          <a:endParaRPr lang="es-CR" sz="2000" kern="12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4751533" y="4414809"/>
        <a:ext cx="1820180" cy="1115067"/>
      </dsp:txXfrm>
    </dsp:sp>
    <dsp:sp modelId="{01007B2F-BA84-4322-A5ED-CCA63DA1E52D}">
      <dsp:nvSpPr>
        <dsp:cNvPr id="0" name=""/>
        <dsp:cNvSpPr/>
      </dsp:nvSpPr>
      <dsp:spPr>
        <a:xfrm>
          <a:off x="2182700" y="1991694"/>
          <a:ext cx="2312858" cy="191539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800" kern="1200" dirty="0">
              <a:effectLst/>
            </a:rPr>
            <a:t>Organización </a:t>
          </a:r>
          <a:r>
            <a:rPr lang="es-CR" sz="1800" kern="1200" dirty="0" err="1">
              <a:effectLst/>
            </a:rPr>
            <a:t>agroempresarial</a:t>
          </a:r>
          <a:endParaRPr lang="es-CR" sz="1800" kern="12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2521410" y="2272197"/>
        <a:ext cx="1635438" cy="135438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00E718-1913-4F30-B1C2-F6E01628496B}">
      <dsp:nvSpPr>
        <dsp:cNvPr id="0" name=""/>
        <dsp:cNvSpPr/>
      </dsp:nvSpPr>
      <dsp:spPr>
        <a:xfrm>
          <a:off x="3916749" y="1361571"/>
          <a:ext cx="3553792" cy="3256744"/>
        </a:xfrm>
        <a:prstGeom prst="ellipse">
          <a:avLst/>
        </a:prstGeom>
        <a:solidFill>
          <a:schemeClr val="accent6">
            <a:lumMod val="75000"/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4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PROGRAMA VI.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4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Fortalecimiento de capacidades</a:t>
          </a:r>
          <a:endParaRPr lang="es-CR" sz="2400" b="1" kern="1200" dirty="0"/>
        </a:p>
      </dsp:txBody>
      <dsp:txXfrm>
        <a:off x="4437190" y="1838510"/>
        <a:ext cx="2512910" cy="2302866"/>
      </dsp:txXfrm>
    </dsp:sp>
    <dsp:sp modelId="{1A2E27F1-41B1-438C-A402-693ED151A3EF}">
      <dsp:nvSpPr>
        <dsp:cNvPr id="0" name=""/>
        <dsp:cNvSpPr/>
      </dsp:nvSpPr>
      <dsp:spPr>
        <a:xfrm>
          <a:off x="4511951" y="-167519"/>
          <a:ext cx="2363387" cy="207075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600" kern="1200">
              <a:effectLst/>
            </a:rPr>
            <a:t>Educación ambiental en escuelas y colegios</a:t>
          </a:r>
          <a:endParaRPr lang="es-CR" sz="1600" kern="12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4858061" y="135736"/>
        <a:ext cx="1671167" cy="1464242"/>
      </dsp:txXfrm>
    </dsp:sp>
    <dsp:sp modelId="{B11B68E7-AE12-45CE-A49E-4F105387CF32}">
      <dsp:nvSpPr>
        <dsp:cNvPr id="0" name=""/>
        <dsp:cNvSpPr/>
      </dsp:nvSpPr>
      <dsp:spPr>
        <a:xfrm>
          <a:off x="6549446" y="461011"/>
          <a:ext cx="2363387" cy="207075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600" kern="1200">
              <a:effectLst/>
            </a:rPr>
            <a:t>Educación ambiental y cambio climático en la comunidad</a:t>
          </a:r>
          <a:endParaRPr lang="es-CR" sz="1600" kern="12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6895556" y="764266"/>
        <a:ext cx="1671167" cy="1464242"/>
      </dsp:txXfrm>
    </dsp:sp>
    <dsp:sp modelId="{F2D558B6-6758-4F5A-8652-8B3B9DC8BBF5}">
      <dsp:nvSpPr>
        <dsp:cNvPr id="0" name=""/>
        <dsp:cNvSpPr/>
      </dsp:nvSpPr>
      <dsp:spPr>
        <a:xfrm>
          <a:off x="7060388" y="2442553"/>
          <a:ext cx="2255621" cy="207075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kern="1200">
              <a:effectLst/>
            </a:rPr>
            <a:t>Fortalecimiento a plataformas de coordinación</a:t>
          </a:r>
          <a:endParaRPr lang="es-CR" sz="1600" kern="12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7390716" y="2745808"/>
        <a:ext cx="1594965" cy="1464242"/>
      </dsp:txXfrm>
    </dsp:sp>
    <dsp:sp modelId="{9A5416C1-A6B0-47A4-9E15-17563BEE1670}">
      <dsp:nvSpPr>
        <dsp:cNvPr id="0" name=""/>
        <dsp:cNvSpPr/>
      </dsp:nvSpPr>
      <dsp:spPr>
        <a:xfrm>
          <a:off x="5966291" y="3866501"/>
          <a:ext cx="2214602" cy="207075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kern="1200" dirty="0">
              <a:effectLst/>
            </a:rPr>
            <a:t>Capacitación en temas agroempresariales</a:t>
          </a:r>
          <a:endParaRPr lang="es-CR" sz="1600" kern="12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6290612" y="4169756"/>
        <a:ext cx="1565960" cy="1464242"/>
      </dsp:txXfrm>
    </dsp:sp>
    <dsp:sp modelId="{A839C688-533F-468A-87D9-50C8BF8C7702}">
      <dsp:nvSpPr>
        <dsp:cNvPr id="0" name=""/>
        <dsp:cNvSpPr/>
      </dsp:nvSpPr>
      <dsp:spPr>
        <a:xfrm>
          <a:off x="3661089" y="3866501"/>
          <a:ext cx="2363387" cy="207075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600" kern="1200">
              <a:effectLst/>
            </a:rPr>
            <a:t>Capacitación </a:t>
          </a:r>
          <a:r>
            <a:rPr lang="es-419" sz="1600" kern="1200">
              <a:effectLst/>
            </a:rPr>
            <a:t>en gestión </a:t>
          </a:r>
          <a:r>
            <a:rPr lang="es-CR" sz="1600" kern="1200">
              <a:effectLst/>
            </a:rPr>
            <a:t>local</a:t>
          </a:r>
          <a:r>
            <a:rPr lang="es-419" sz="1600" kern="1200">
              <a:effectLst/>
            </a:rPr>
            <a:t> (comunitaria)</a:t>
          </a:r>
          <a:endParaRPr lang="es-CR" sz="1600" kern="12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4007199" y="4169756"/>
        <a:ext cx="1671167" cy="1464242"/>
      </dsp:txXfrm>
    </dsp:sp>
    <dsp:sp modelId="{E98C7410-96AD-4720-A083-0BA33F471BB7}">
      <dsp:nvSpPr>
        <dsp:cNvPr id="0" name=""/>
        <dsp:cNvSpPr/>
      </dsp:nvSpPr>
      <dsp:spPr>
        <a:xfrm>
          <a:off x="2190810" y="2647487"/>
          <a:ext cx="2363387" cy="207075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600" kern="1200">
              <a:effectLst/>
            </a:rPr>
            <a:t>Capacitación en gestión municipal</a:t>
          </a:r>
          <a:r>
            <a:rPr lang="es-419" sz="1600" kern="1200">
              <a:effectLst/>
            </a:rPr>
            <a:t> y mancomunidades</a:t>
          </a:r>
          <a:endParaRPr lang="es-CR" sz="1600" kern="12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2536920" y="2950742"/>
        <a:ext cx="1671167" cy="1464242"/>
      </dsp:txXfrm>
    </dsp:sp>
    <dsp:sp modelId="{49640AD2-140D-4474-A76B-FF023E2F0CD3}">
      <dsp:nvSpPr>
        <dsp:cNvPr id="0" name=""/>
        <dsp:cNvSpPr/>
      </dsp:nvSpPr>
      <dsp:spPr>
        <a:xfrm>
          <a:off x="2479402" y="461015"/>
          <a:ext cx="2363387" cy="207075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600" kern="1200" dirty="0">
              <a:effectLst/>
            </a:rPr>
            <a:t>Capacitación en gestión institucional</a:t>
          </a:r>
          <a:endParaRPr lang="es-CR" sz="1600" kern="1200" dirty="0">
            <a:solidFill>
              <a:srgbClr val="0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825512" y="764270"/>
        <a:ext cx="1671167" cy="146424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00E718-1913-4F30-B1C2-F6E01628496B}">
      <dsp:nvSpPr>
        <dsp:cNvPr id="0" name=""/>
        <dsp:cNvSpPr/>
      </dsp:nvSpPr>
      <dsp:spPr>
        <a:xfrm>
          <a:off x="3495702" y="1251936"/>
          <a:ext cx="4425046" cy="3602457"/>
        </a:xfrm>
        <a:prstGeom prst="ellipse">
          <a:avLst/>
        </a:prstGeom>
        <a:solidFill>
          <a:srgbClr val="83CD69">
            <a:alpha val="5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9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PROGRAMA VII.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9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Servicios básicos y saneamiento ambiental</a:t>
          </a:r>
          <a:endParaRPr lang="es-CR" sz="2900" b="1" kern="1200" dirty="0"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143735" y="1779504"/>
        <a:ext cx="3128980" cy="2547321"/>
      </dsp:txXfrm>
    </dsp:sp>
    <dsp:sp modelId="{61AADDB8-93FE-4178-97C4-71477FA81E18}">
      <dsp:nvSpPr>
        <dsp:cNvPr id="0" name=""/>
        <dsp:cNvSpPr/>
      </dsp:nvSpPr>
      <dsp:spPr>
        <a:xfrm>
          <a:off x="4660727" y="-3808"/>
          <a:ext cx="2066908" cy="169355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600" kern="1200" dirty="0">
              <a:effectLst/>
            </a:rPr>
            <a:t>Protección y mantenimiento de caminos rurales</a:t>
          </a:r>
          <a:endParaRPr lang="es-CR" sz="1600" kern="1200" dirty="0"/>
        </a:p>
      </dsp:txBody>
      <dsp:txXfrm>
        <a:off x="4963419" y="244207"/>
        <a:ext cx="1461524" cy="1197521"/>
      </dsp:txXfrm>
    </dsp:sp>
    <dsp:sp modelId="{E5E108B4-6D74-4573-A3C2-60C203165492}">
      <dsp:nvSpPr>
        <dsp:cNvPr id="0" name=""/>
        <dsp:cNvSpPr/>
      </dsp:nvSpPr>
      <dsp:spPr>
        <a:xfrm>
          <a:off x="6897627" y="1959432"/>
          <a:ext cx="1901067" cy="207502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600" kern="1200" dirty="0">
              <a:effectLst/>
            </a:rPr>
            <a:t>Recolección, manejo y tratamiento de desechos</a:t>
          </a:r>
          <a:endParaRPr lang="es-CR" sz="1600" kern="1200" dirty="0"/>
        </a:p>
      </dsp:txBody>
      <dsp:txXfrm>
        <a:off x="7176032" y="2263313"/>
        <a:ext cx="1344257" cy="1467266"/>
      </dsp:txXfrm>
    </dsp:sp>
    <dsp:sp modelId="{A4435F7B-51A8-4282-94CE-1097B1E8E2D4}">
      <dsp:nvSpPr>
        <dsp:cNvPr id="0" name=""/>
        <dsp:cNvSpPr/>
      </dsp:nvSpPr>
      <dsp:spPr>
        <a:xfrm>
          <a:off x="4660727" y="4335125"/>
          <a:ext cx="2066908" cy="16316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900" kern="1200" dirty="0">
              <a:effectLst/>
            </a:rPr>
            <a:t>Manejo y tratamiento de aguas residuales</a:t>
          </a:r>
          <a:endParaRPr lang="es-CR" sz="1900" kern="12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4963419" y="4574067"/>
        <a:ext cx="1461524" cy="1153716"/>
      </dsp:txXfrm>
    </dsp:sp>
    <dsp:sp modelId="{90CC11D3-8844-4EB8-BC34-FC6BFE31F153}">
      <dsp:nvSpPr>
        <dsp:cNvPr id="0" name=""/>
        <dsp:cNvSpPr/>
      </dsp:nvSpPr>
      <dsp:spPr>
        <a:xfrm>
          <a:off x="2508955" y="1959432"/>
          <a:ext cx="2062492" cy="207502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800" kern="1200" dirty="0">
              <a:effectLst/>
            </a:rPr>
            <a:t>Mejoramiento de sistemas de acueductos </a:t>
          </a:r>
          <a:r>
            <a:rPr lang="es-419" sz="1800" kern="1200" dirty="0">
              <a:effectLst/>
            </a:rPr>
            <a:t>comun</a:t>
          </a:r>
          <a:r>
            <a:rPr lang="es-PE" sz="1800" kern="1200" dirty="0">
              <a:effectLst/>
            </a:rPr>
            <a:t>ales</a:t>
          </a:r>
          <a:endParaRPr lang="es-CR" sz="1800" kern="1200" dirty="0">
            <a:solidFill>
              <a:srgbClr val="000000"/>
            </a:solidFill>
            <a:effectLst/>
            <a:latin typeface="Tahoma" panose="020B060403050404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2811000" y="2263313"/>
        <a:ext cx="1458402" cy="146726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E447D5-9AA0-4FA2-925F-CA90CE4BA0E3}">
      <dsp:nvSpPr>
        <dsp:cNvPr id="0" name=""/>
        <dsp:cNvSpPr/>
      </dsp:nvSpPr>
      <dsp:spPr>
        <a:xfrm>
          <a:off x="1354666" y="0"/>
          <a:ext cx="5418667" cy="5418667"/>
        </a:xfrm>
        <a:prstGeom prst="diamond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60143B-63DC-4A81-B6C6-2FD0AA24979E}">
      <dsp:nvSpPr>
        <dsp:cNvPr id="0" name=""/>
        <dsp:cNvSpPr/>
      </dsp:nvSpPr>
      <dsp:spPr>
        <a:xfrm>
          <a:off x="1869439" y="514773"/>
          <a:ext cx="2113280" cy="21132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/>
            <a:t>Existencia de organizaciones funcionando en la cuenca </a:t>
          </a:r>
          <a:endParaRPr lang="es-CR" sz="2100" kern="1200" dirty="0"/>
        </a:p>
      </dsp:txBody>
      <dsp:txXfrm>
        <a:off x="1972601" y="617935"/>
        <a:ext cx="1906956" cy="1906956"/>
      </dsp:txXfrm>
    </dsp:sp>
    <dsp:sp modelId="{19F9509A-2ECC-4521-BF1A-7482389C0FE3}">
      <dsp:nvSpPr>
        <dsp:cNvPr id="0" name=""/>
        <dsp:cNvSpPr/>
      </dsp:nvSpPr>
      <dsp:spPr>
        <a:xfrm>
          <a:off x="4145280" y="514773"/>
          <a:ext cx="2113280" cy="2113280"/>
        </a:xfrm>
        <a:prstGeom prst="roundRect">
          <a:avLst/>
        </a:prstGeom>
        <a:solidFill>
          <a:schemeClr val="accent4">
            <a:hueOff val="-1173315"/>
            <a:satOff val="-12043"/>
            <a:lumOff val="503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/>
            <a:t>Competencia temática afín al manejo de cuenca</a:t>
          </a:r>
          <a:endParaRPr lang="es-CR" sz="2100" kern="1200" dirty="0"/>
        </a:p>
      </dsp:txBody>
      <dsp:txXfrm>
        <a:off x="4248442" y="617935"/>
        <a:ext cx="1906956" cy="1906956"/>
      </dsp:txXfrm>
    </dsp:sp>
    <dsp:sp modelId="{3114AB63-62D3-4237-94CE-DDB167E5C514}">
      <dsp:nvSpPr>
        <dsp:cNvPr id="0" name=""/>
        <dsp:cNvSpPr/>
      </dsp:nvSpPr>
      <dsp:spPr>
        <a:xfrm>
          <a:off x="1869439" y="2790613"/>
          <a:ext cx="2113280" cy="2113280"/>
        </a:xfrm>
        <a:prstGeom prst="roundRect">
          <a:avLst/>
        </a:prstGeom>
        <a:solidFill>
          <a:schemeClr val="accent4">
            <a:hueOff val="-2346630"/>
            <a:satOff val="-24086"/>
            <a:lumOff val="1006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/>
            <a:t>Nivel  organizacional  </a:t>
          </a:r>
          <a:endParaRPr lang="es-CR" sz="2100" kern="1200" dirty="0"/>
        </a:p>
      </dsp:txBody>
      <dsp:txXfrm>
        <a:off x="1972601" y="2893775"/>
        <a:ext cx="1906956" cy="1906956"/>
      </dsp:txXfrm>
    </dsp:sp>
    <dsp:sp modelId="{4E1125D3-09C1-49A5-8D09-E4E3975E8606}">
      <dsp:nvSpPr>
        <dsp:cNvPr id="0" name=""/>
        <dsp:cNvSpPr/>
      </dsp:nvSpPr>
      <dsp:spPr>
        <a:xfrm>
          <a:off x="4145280" y="2790613"/>
          <a:ext cx="2113280" cy="2113280"/>
        </a:xfrm>
        <a:prstGeom prst="roundRect">
          <a:avLst/>
        </a:prstGeom>
        <a:solidFill>
          <a:schemeClr val="accent4">
            <a:hueOff val="-3519944"/>
            <a:satOff val="-36129"/>
            <a:lumOff val="1509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/>
            <a:t>Predominancia territorial en la cuenca</a:t>
          </a:r>
          <a:endParaRPr lang="es-CR" sz="2100" kern="1200" dirty="0"/>
        </a:p>
      </dsp:txBody>
      <dsp:txXfrm>
        <a:off x="4248442" y="2893775"/>
        <a:ext cx="1906956" cy="19069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5F203A-F516-4BFD-86CA-BE33114670AE}" type="datetimeFigureOut">
              <a:rPr lang="es-CR" smtClean="0"/>
              <a:t>5/3/2020</a:t>
            </a:fld>
            <a:endParaRPr lang="es-C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FE31F-5114-4E5D-97E6-68F1139BA8DE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52512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6BF23B5-6615-4FC1-91D2-D018E432B947}" type="datetimeFigureOut">
              <a:rPr lang="es-CR" smtClean="0"/>
              <a:t>5/3/2020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04CDC0C-5D83-472F-92E2-8CBE4C2D7DCC}" type="slidenum">
              <a:rPr lang="es-CR" smtClean="0"/>
              <a:t>‹Nº›</a:t>
            </a:fld>
            <a:endParaRPr lang="es-CR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560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F23B5-6615-4FC1-91D2-D018E432B947}" type="datetimeFigureOut">
              <a:rPr lang="es-CR" smtClean="0"/>
              <a:t>5/3/2020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CDC0C-5D83-472F-92E2-8CBE4C2D7DCC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530566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F23B5-6615-4FC1-91D2-D018E432B947}" type="datetimeFigureOut">
              <a:rPr lang="es-CR" smtClean="0"/>
              <a:t>5/3/2020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CDC0C-5D83-472F-92E2-8CBE4C2D7DCC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905424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F23B5-6615-4FC1-91D2-D018E432B947}" type="datetimeFigureOut">
              <a:rPr lang="es-CR" smtClean="0"/>
              <a:t>5/3/2020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CDC0C-5D83-472F-92E2-8CBE4C2D7DCC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737129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F23B5-6615-4FC1-91D2-D018E432B947}" type="datetimeFigureOut">
              <a:rPr lang="es-CR" smtClean="0"/>
              <a:t>5/3/2020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CDC0C-5D83-472F-92E2-8CBE4C2D7DCC}" type="slidenum">
              <a:rPr lang="es-CR" smtClean="0"/>
              <a:t>‹Nº›</a:t>
            </a:fld>
            <a:endParaRPr lang="es-CR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5243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F23B5-6615-4FC1-91D2-D018E432B947}" type="datetimeFigureOut">
              <a:rPr lang="es-CR" smtClean="0"/>
              <a:t>5/3/2020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CDC0C-5D83-472F-92E2-8CBE4C2D7DCC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756899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F23B5-6615-4FC1-91D2-D018E432B947}" type="datetimeFigureOut">
              <a:rPr lang="es-CR" smtClean="0"/>
              <a:t>5/3/2020</a:t>
            </a:fld>
            <a:endParaRPr lang="es-C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CDC0C-5D83-472F-92E2-8CBE4C2D7DCC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169707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F23B5-6615-4FC1-91D2-D018E432B947}" type="datetimeFigureOut">
              <a:rPr lang="es-CR" smtClean="0"/>
              <a:t>5/3/2020</a:t>
            </a:fld>
            <a:endParaRPr lang="es-C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CDC0C-5D83-472F-92E2-8CBE4C2D7DCC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781536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F23B5-6615-4FC1-91D2-D018E432B947}" type="datetimeFigureOut">
              <a:rPr lang="es-CR" smtClean="0"/>
              <a:t>5/3/2020</a:t>
            </a:fld>
            <a:endParaRPr lang="es-C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CDC0C-5D83-472F-92E2-8CBE4C2D7DCC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772464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F23B5-6615-4FC1-91D2-D018E432B947}" type="datetimeFigureOut">
              <a:rPr lang="es-CR" smtClean="0"/>
              <a:t>5/3/2020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CDC0C-5D83-472F-92E2-8CBE4C2D7DCC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726216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F23B5-6615-4FC1-91D2-D018E432B947}" type="datetimeFigureOut">
              <a:rPr lang="es-CR" smtClean="0"/>
              <a:t>5/3/2020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CDC0C-5D83-472F-92E2-8CBE4C2D7DCC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54364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A6BF23B5-6615-4FC1-91D2-D018E432B947}" type="datetimeFigureOut">
              <a:rPr lang="es-CR" smtClean="0"/>
              <a:t>5/3/2020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E04CDC0C-5D83-472F-92E2-8CBE4C2D7DCC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51684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0.xml"/><Relationship Id="rId4" Type="http://schemas.openxmlformats.org/officeDocument/2006/relationships/slide" Target="slide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slide" Target="slide11.xml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areasyparques.com/" TargetMode="External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68.xml"/><Relationship Id="rId3" Type="http://schemas.openxmlformats.org/officeDocument/2006/relationships/diagramLayout" Target="../diagrams/layout1.xml"/><Relationship Id="rId7" Type="http://schemas.openxmlformats.org/officeDocument/2006/relationships/slide" Target="slide69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slide" Target="slide73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slide" Target="slide3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slide" Target="slide38.xml"/><Relationship Id="rId4" Type="http://schemas.openxmlformats.org/officeDocument/2006/relationships/slide" Target="slide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slide" Target="slide30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5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" Target="slide6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mailto:faustino@catie.ac.cr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fulvia.wohl@sinac.go.cr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4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E2EFD9"/>
          </a:solidFill>
          <a:ln w="28575">
            <a:solidFill>
              <a:srgbClr val="538135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C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5" name="Imagen 4" descr="Paisaje de la zona aledaña a la Sub-Cuenca del río Jabonal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70" y="3069413"/>
            <a:ext cx="4884234" cy="289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 de texto 2"/>
          <p:cNvSpPr txBox="1">
            <a:spLocks noChangeArrowheads="1"/>
          </p:cNvSpPr>
          <p:nvPr/>
        </p:nvSpPr>
        <p:spPr bwMode="auto">
          <a:xfrm>
            <a:off x="1085015" y="2014346"/>
            <a:ext cx="10113024" cy="722694"/>
          </a:xfrm>
          <a:prstGeom prst="rect">
            <a:avLst/>
          </a:prstGeom>
          <a:solidFill>
            <a:srgbClr val="538135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CR" sz="2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 DE MANEJO </a:t>
            </a:r>
            <a:r>
              <a:rPr kumimoji="0" lang="es-PE" altLang="es-CR" sz="2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INTEGRAL </a:t>
            </a:r>
            <a:r>
              <a:rPr kumimoji="0" lang="es-ES" altLang="es-CR" sz="2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LA CUENCA DEL R</a:t>
            </a:r>
            <a:r>
              <a:rPr kumimoji="0" lang="es-ES" altLang="es-CR" sz="2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s-ES" altLang="es-CR" sz="2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BARRANCA</a:t>
            </a:r>
            <a:endParaRPr kumimoji="0" lang="es-ES" altLang="es-C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C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Cuadro de texto 11"/>
          <p:cNvSpPr txBox="1">
            <a:spLocks noChangeArrowheads="1"/>
          </p:cNvSpPr>
          <p:nvPr/>
        </p:nvSpPr>
        <p:spPr bwMode="auto">
          <a:xfrm>
            <a:off x="6464300" y="3733769"/>
            <a:ext cx="4596579" cy="1638350"/>
          </a:xfrm>
          <a:prstGeom prst="rect">
            <a:avLst/>
          </a:prstGeom>
          <a:solidFill>
            <a:srgbClr val="538135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CR" sz="2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Taller para devolución del </a:t>
            </a:r>
            <a:r>
              <a:rPr kumimoji="0" lang="es-ES" altLang="es-CR" sz="2400" b="0" i="0" u="none" strike="noStrike" cap="none" normalizeH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diagnóstico de la cuenca del río Barranca y validación de estructura de PMICRB</a:t>
            </a:r>
          </a:p>
        </p:txBody>
      </p:sp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1103970" y="2368202"/>
            <a:ext cx="45719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R"/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>
            <a:off x="1103970" y="5133627"/>
            <a:ext cx="45719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R"/>
          </a:p>
        </p:txBody>
      </p:sp>
      <p:sp>
        <p:nvSpPr>
          <p:cNvPr id="16" name="Rectangle 27"/>
          <p:cNvSpPr>
            <a:spLocks noChangeArrowheads="1"/>
          </p:cNvSpPr>
          <p:nvPr/>
        </p:nvSpPr>
        <p:spPr bwMode="auto">
          <a:xfrm>
            <a:off x="1103970" y="5917852"/>
            <a:ext cx="20173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7" name="CuadroTexto 16"/>
          <p:cNvSpPr txBox="1"/>
          <p:nvPr/>
        </p:nvSpPr>
        <p:spPr>
          <a:xfrm>
            <a:off x="4234536" y="6168793"/>
            <a:ext cx="4233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R" altLang="es-CR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Esparza</a:t>
            </a:r>
            <a:r>
              <a:rPr lang="es-ES" altLang="es-CR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0</a:t>
            </a:r>
            <a:r>
              <a:rPr lang="es-CR" altLang="es-CR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s-ES" altLang="es-CR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agosto del 2015</a:t>
            </a:r>
            <a:endParaRPr lang="es-ES" altLang="es-CR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Cuadro de texto 1"/>
          <p:cNvSpPr txBox="1"/>
          <p:nvPr/>
        </p:nvSpPr>
        <p:spPr>
          <a:xfrm>
            <a:off x="8178872" y="140197"/>
            <a:ext cx="1351208" cy="1309695"/>
          </a:xfrm>
          <a:prstGeom prst="rect">
            <a:avLst/>
          </a:prstGeom>
          <a:solidFill>
            <a:schemeClr val="lt1"/>
          </a:solidFill>
          <a:ln w="6350">
            <a:solidFill>
              <a:schemeClr val="accent6">
                <a:lumMod val="75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s-CR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32" name="Imagen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127" y="176361"/>
            <a:ext cx="1276698" cy="126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 de texto 1"/>
          <p:cNvSpPr txBox="1"/>
          <p:nvPr/>
        </p:nvSpPr>
        <p:spPr>
          <a:xfrm>
            <a:off x="9797684" y="140197"/>
            <a:ext cx="1573895" cy="1296995"/>
          </a:xfrm>
          <a:prstGeom prst="rect">
            <a:avLst/>
          </a:prstGeom>
          <a:solidFill>
            <a:schemeClr val="lt1"/>
          </a:solidFill>
          <a:ln w="6350">
            <a:solidFill>
              <a:schemeClr val="accent6">
                <a:lumMod val="75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s-CR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30" name="Imagen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485" y="355601"/>
            <a:ext cx="1441092" cy="106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 de texto 1"/>
          <p:cNvSpPr txBox="1"/>
          <p:nvPr/>
        </p:nvSpPr>
        <p:spPr>
          <a:xfrm>
            <a:off x="745960" y="175850"/>
            <a:ext cx="3107575" cy="1115232"/>
          </a:xfrm>
          <a:prstGeom prst="rect">
            <a:avLst/>
          </a:prstGeom>
          <a:solidFill>
            <a:schemeClr val="lt1"/>
          </a:solidFill>
          <a:ln w="6350">
            <a:solidFill>
              <a:schemeClr val="accent6">
                <a:lumMod val="75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s-CR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Imagen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60" y="175849"/>
            <a:ext cx="3107575" cy="111523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627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4" y="257577"/>
            <a:ext cx="11771290" cy="637504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4095" y="4237147"/>
            <a:ext cx="11217499" cy="1946321"/>
          </a:xfrm>
        </p:spPr>
        <p:txBody>
          <a:bodyPr>
            <a:noAutofit/>
          </a:bodyPr>
          <a:lstStyle/>
          <a:p>
            <a:r>
              <a:rPr lang="es-CR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CARACTERIZACIÓN BIOFISICA </a:t>
            </a:r>
          </a:p>
        </p:txBody>
      </p:sp>
    </p:spTree>
    <p:extLst>
      <p:ext uri="{BB962C8B-B14F-4D97-AF65-F5344CB8AC3E}">
        <p14:creationId xmlns:p14="http://schemas.microsoft.com/office/powerpoint/2010/main" val="277158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hlinkClick r:id="rId2" action="ppaction://hlinksldjump"/>
          </p:cNvPr>
          <p:cNvSpPr/>
          <p:nvPr/>
        </p:nvSpPr>
        <p:spPr>
          <a:xfrm>
            <a:off x="1364600" y="2912959"/>
            <a:ext cx="3322749" cy="2137893"/>
          </a:xfrm>
          <a:prstGeom prst="ellipse">
            <a:avLst/>
          </a:prstGeom>
          <a:solidFill>
            <a:srgbClr val="D4A2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4800" dirty="0"/>
              <a:t>Suelo </a:t>
            </a:r>
          </a:p>
        </p:txBody>
      </p:sp>
      <p:sp>
        <p:nvSpPr>
          <p:cNvPr id="5" name="Elipse 4">
            <a:hlinkClick r:id="rId3" action="ppaction://hlinksldjump"/>
          </p:cNvPr>
          <p:cNvSpPr/>
          <p:nvPr/>
        </p:nvSpPr>
        <p:spPr>
          <a:xfrm>
            <a:off x="4389434" y="1278195"/>
            <a:ext cx="3322749" cy="213789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5400" dirty="0"/>
              <a:t>Agua </a:t>
            </a:r>
          </a:p>
        </p:txBody>
      </p:sp>
      <p:sp>
        <p:nvSpPr>
          <p:cNvPr id="6" name="Elipse 5">
            <a:hlinkClick r:id="rId4" action="ppaction://hlinksldjump"/>
          </p:cNvPr>
          <p:cNvSpPr/>
          <p:nvPr/>
        </p:nvSpPr>
        <p:spPr>
          <a:xfrm>
            <a:off x="7056968" y="3052387"/>
            <a:ext cx="3322749" cy="2137893"/>
          </a:xfrm>
          <a:prstGeom prst="ellipse">
            <a:avLst/>
          </a:prstGeom>
          <a:solidFill>
            <a:srgbClr val="83CD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4400" dirty="0"/>
              <a:t>Bosque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05967" y="315998"/>
            <a:ext cx="11089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2400" b="1" dirty="0"/>
              <a:t>RECURSOS NATURALES CONSIDERADOS PARA </a:t>
            </a:r>
          </a:p>
          <a:p>
            <a:pPr algn="ctr"/>
            <a:r>
              <a:rPr lang="es-CR" sz="2400" b="1" dirty="0"/>
              <a:t>EL  PLAN DE MANEJO DE CUENCA </a:t>
            </a:r>
          </a:p>
        </p:txBody>
      </p:sp>
      <p:sp>
        <p:nvSpPr>
          <p:cNvPr id="8" name="Marco 7">
            <a:hlinkClick r:id="rId5" action="ppaction://hlinksldjump"/>
          </p:cNvPr>
          <p:cNvSpPr/>
          <p:nvPr/>
        </p:nvSpPr>
        <p:spPr>
          <a:xfrm>
            <a:off x="1967760" y="5685183"/>
            <a:ext cx="8232865" cy="636104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dirty="0">
                <a:solidFill>
                  <a:schemeClr val="tx1"/>
                </a:solidFill>
              </a:rPr>
              <a:t>CAMBIO CLIMÁTICO</a:t>
            </a:r>
          </a:p>
        </p:txBody>
      </p:sp>
    </p:spTree>
    <p:extLst>
      <p:ext uri="{BB962C8B-B14F-4D97-AF65-F5344CB8AC3E}">
        <p14:creationId xmlns:p14="http://schemas.microsoft.com/office/powerpoint/2010/main" val="2456590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hlinkClick r:id="rId2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0" y="231820"/>
            <a:ext cx="7031865" cy="6387921"/>
          </a:xfrm>
          <a:prstGeom prst="rect">
            <a:avLst/>
          </a:prstGeom>
        </p:spPr>
      </p:pic>
      <p:sp>
        <p:nvSpPr>
          <p:cNvPr id="6" name="Rectángulo 4"/>
          <p:cNvSpPr/>
          <p:nvPr/>
        </p:nvSpPr>
        <p:spPr>
          <a:xfrm>
            <a:off x="45433" y="557034"/>
            <a:ext cx="44831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R" sz="2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División: alta, media y baja</a:t>
            </a:r>
          </a:p>
        </p:txBody>
      </p:sp>
      <p:cxnSp>
        <p:nvCxnSpPr>
          <p:cNvPr id="8" name="Conector recto de flecha 7"/>
          <p:cNvCxnSpPr/>
          <p:nvPr/>
        </p:nvCxnSpPr>
        <p:spPr>
          <a:xfrm flipH="1">
            <a:off x="4025900" y="1549812"/>
            <a:ext cx="3949700" cy="84759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 flipH="1" flipV="1">
            <a:off x="2565400" y="3286503"/>
            <a:ext cx="5359400" cy="450605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 flipH="1" flipV="1">
            <a:off x="811369" y="4749128"/>
            <a:ext cx="7113431" cy="64683"/>
          </a:xfrm>
          <a:prstGeom prst="straightConnector1">
            <a:avLst/>
          </a:prstGeom>
          <a:ln w="1587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4"/>
          <a:stretch/>
        </p:blipFill>
        <p:spPr>
          <a:xfrm>
            <a:off x="8062486" y="282009"/>
            <a:ext cx="3915625" cy="222037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487" y="4662380"/>
            <a:ext cx="3915625" cy="1957361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9245599" y="6169370"/>
            <a:ext cx="294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1400" dirty="0">
                <a:solidFill>
                  <a:schemeClr val="bg1"/>
                </a:solidFill>
              </a:rPr>
              <a:t>Desembocadura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8043169" y="1025615"/>
            <a:ext cx="40894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100" dirty="0">
                <a:solidFill>
                  <a:schemeClr val="bg1"/>
                </a:solidFill>
              </a:rPr>
              <a:t>Parte alta: 130,4 km</a:t>
            </a:r>
            <a:r>
              <a:rPr lang="es-CR" sz="2000" dirty="0">
                <a:solidFill>
                  <a:schemeClr val="bg1"/>
                </a:solidFill>
              </a:rPr>
              <a:t>2, comprende elevaciones &gt; 2.000 msnm</a:t>
            </a:r>
            <a:endParaRPr lang="es-ES" sz="2100" dirty="0">
              <a:solidFill>
                <a:schemeClr val="bg1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8338444" y="4703733"/>
            <a:ext cx="349885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100" dirty="0">
                <a:solidFill>
                  <a:schemeClr val="bg1"/>
                </a:solidFill>
              </a:rPr>
              <a:t>Parte baja: 180,7 km</a:t>
            </a:r>
            <a:r>
              <a:rPr lang="es-CR" sz="2000" dirty="0">
                <a:solidFill>
                  <a:schemeClr val="bg1"/>
                </a:solidFill>
              </a:rPr>
              <a:t>2, comprende elevaciones &lt; 400 msnm</a:t>
            </a:r>
            <a:endParaRPr lang="es-ES" sz="2100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866" y="2502385"/>
            <a:ext cx="3923227" cy="215999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8062486" y="2480754"/>
            <a:ext cx="408940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100" dirty="0">
                <a:solidFill>
                  <a:schemeClr val="bg1"/>
                </a:solidFill>
              </a:rPr>
              <a:t>Parte media: 168,5 km</a:t>
            </a:r>
            <a:r>
              <a:rPr lang="es-CR" sz="2000" dirty="0">
                <a:solidFill>
                  <a:schemeClr val="bg1"/>
                </a:solidFill>
              </a:rPr>
              <a:t>2, comprende elevaciones 400 a 2.000 msnm</a:t>
            </a:r>
            <a:endParaRPr lang="es-ES" sz="2100" dirty="0">
              <a:solidFill>
                <a:schemeClr val="bg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519470" y="6250409"/>
            <a:ext cx="2517036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s-CR" b="1" dirty="0"/>
              <a:t>Área de la cuenca 479.6</a:t>
            </a:r>
          </a:p>
        </p:txBody>
      </p:sp>
    </p:spTree>
    <p:extLst>
      <p:ext uri="{BB962C8B-B14F-4D97-AF65-F5344CB8AC3E}">
        <p14:creationId xmlns:p14="http://schemas.microsoft.com/office/powerpoint/2010/main" val="3301803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281352" y="326575"/>
            <a:ext cx="3822700" cy="4282758"/>
            <a:chOff x="0" y="0"/>
            <a:chExt cx="3822700" cy="4282758"/>
          </a:xfrm>
        </p:grpSpPr>
        <p:pic>
          <p:nvPicPr>
            <p:cNvPr id="5" name="Imagen 4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8" t="1777" r="32139" b="1997"/>
            <a:stretch/>
          </p:blipFill>
          <p:spPr>
            <a:xfrm>
              <a:off x="0" y="0"/>
              <a:ext cx="3822700" cy="4282758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01850" y="2860928"/>
              <a:ext cx="1511300" cy="1201428"/>
            </a:xfrm>
            <a:prstGeom prst="rect">
              <a:avLst/>
            </a:prstGeom>
          </p:spPr>
        </p:pic>
      </p:grpSp>
      <p:grpSp>
        <p:nvGrpSpPr>
          <p:cNvPr id="12" name="Grupo 11"/>
          <p:cNvGrpSpPr/>
          <p:nvPr/>
        </p:nvGrpSpPr>
        <p:grpSpPr>
          <a:xfrm>
            <a:off x="4186881" y="353018"/>
            <a:ext cx="3810000" cy="4256315"/>
            <a:chOff x="3879850" y="0"/>
            <a:chExt cx="3810000" cy="4256315"/>
          </a:xfrm>
        </p:grpSpPr>
        <p:pic>
          <p:nvPicPr>
            <p:cNvPr id="10" name="Imagen 9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" t="2306" r="32423" b="2061"/>
            <a:stretch/>
          </p:blipFill>
          <p:spPr>
            <a:xfrm>
              <a:off x="3879850" y="0"/>
              <a:ext cx="3810000" cy="4256315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27057" y="2850054"/>
              <a:ext cx="1511300" cy="1212302"/>
            </a:xfrm>
            <a:prstGeom prst="rect">
              <a:avLst/>
            </a:prstGeom>
          </p:spPr>
        </p:pic>
      </p:grpSp>
      <p:grpSp>
        <p:nvGrpSpPr>
          <p:cNvPr id="13" name="Grupo 12"/>
          <p:cNvGrpSpPr/>
          <p:nvPr/>
        </p:nvGrpSpPr>
        <p:grpSpPr>
          <a:xfrm>
            <a:off x="8009581" y="328735"/>
            <a:ext cx="3820886" cy="4245429"/>
            <a:chOff x="7775121" y="37329"/>
            <a:chExt cx="3820886" cy="4245429"/>
          </a:xfrm>
        </p:grpSpPr>
        <p:pic>
          <p:nvPicPr>
            <p:cNvPr id="11" name="Imagen 10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6" t="2306" r="32234" b="2306"/>
            <a:stretch/>
          </p:blipFill>
          <p:spPr>
            <a:xfrm>
              <a:off x="7775121" y="37329"/>
              <a:ext cx="3820886" cy="4245429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49686" y="2872651"/>
              <a:ext cx="1529090" cy="1201428"/>
            </a:xfrm>
            <a:prstGeom prst="rect">
              <a:avLst/>
            </a:prstGeom>
          </p:spPr>
        </p:pic>
      </p:grpSp>
      <p:sp>
        <p:nvSpPr>
          <p:cNvPr id="14" name="CuadroTexto 13"/>
          <p:cNvSpPr txBox="1"/>
          <p:nvPr/>
        </p:nvSpPr>
        <p:spPr>
          <a:xfrm>
            <a:off x="433184" y="4820999"/>
            <a:ext cx="3505037" cy="132343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2000" dirty="0">
                <a:solidFill>
                  <a:prstClr val="black"/>
                </a:solidFill>
              </a:rPr>
              <a:t>Pendiente media: 32,1%</a:t>
            </a:r>
            <a:endParaRPr lang="es-CR" sz="20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R" sz="2000" dirty="0">
                <a:solidFill>
                  <a:prstClr val="black"/>
                </a:solidFill>
              </a:rPr>
              <a:t>El </a:t>
            </a:r>
            <a:r>
              <a:rPr lang="es-419" sz="2000" dirty="0">
                <a:solidFill>
                  <a:prstClr val="black"/>
                </a:solidFill>
              </a:rPr>
              <a:t>30,3% del área de la cuenca presenta pendientes entre 15 a 30%</a:t>
            </a:r>
            <a:endParaRPr lang="es-ES" sz="2000" dirty="0">
              <a:solidFill>
                <a:prstClr val="black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4186881" y="4443046"/>
            <a:ext cx="3822700" cy="2414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4186881" y="4667111"/>
            <a:ext cx="3822700" cy="193899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>
            <a:defPPr>
              <a:defRPr lang="es-CR"/>
            </a:defPPr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prstClr val="black"/>
                </a:solidFill>
              </a:defRPr>
            </a:lvl1pPr>
          </a:lstStyle>
          <a:p>
            <a:r>
              <a:rPr lang="es-CR" dirty="0"/>
              <a:t>5 ordenes de corrientes</a:t>
            </a:r>
          </a:p>
          <a:p>
            <a:r>
              <a:rPr lang="es-CR" dirty="0"/>
              <a:t>longitud de 549,4 km </a:t>
            </a:r>
          </a:p>
          <a:p>
            <a:r>
              <a:rPr lang="es-CR" dirty="0"/>
              <a:t>186 corrientes intermitentes y perennes</a:t>
            </a:r>
          </a:p>
          <a:p>
            <a:r>
              <a:rPr lang="es-CR" dirty="0"/>
              <a:t>Densidad de drenaje 1,15 corrientes/km </a:t>
            </a:r>
            <a:endParaRPr lang="es-E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8166176" y="4667111"/>
            <a:ext cx="3822700" cy="1631216"/>
          </a:xfrm>
          <a:prstGeom prst="rect">
            <a:avLst/>
          </a:prstGeom>
          <a:solidFill>
            <a:srgbClr val="D4A248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>
            <a:defPPr>
              <a:defRPr lang="es-CR"/>
            </a:defPPr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prstClr val="black"/>
                </a:solidFill>
              </a:defRPr>
            </a:lvl1pPr>
          </a:lstStyle>
          <a:p>
            <a:r>
              <a:rPr lang="es-419" dirty="0"/>
              <a:t>Coeficiente de masividad: 0,03 m/km2</a:t>
            </a:r>
            <a:endParaRPr lang="es-ES" dirty="0"/>
          </a:p>
          <a:p>
            <a:r>
              <a:rPr lang="es-419" dirty="0"/>
              <a:t>Altura media de la cuenca de 798,9 msnm</a:t>
            </a:r>
            <a:r>
              <a:rPr lang="es-CR" dirty="0"/>
              <a:t>. Los rangos varían de 0 a 2.164,7 m.s.n.m.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47594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/>
          <p:cNvSpPr txBox="1"/>
          <p:nvPr/>
        </p:nvSpPr>
        <p:spPr>
          <a:xfrm>
            <a:off x="4186881" y="4443046"/>
            <a:ext cx="3822700" cy="2414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62018" y="269575"/>
            <a:ext cx="9564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CAPACIDAD DE USO DE LA TIERRA 1:50000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47" y="991339"/>
            <a:ext cx="7551263" cy="543522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159713" y="4727400"/>
            <a:ext cx="2975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dirty="0"/>
              <a:t>Capacidad de Uso de la Tierra</a:t>
            </a:r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1801828068"/>
              </p:ext>
            </p:extLst>
          </p:nvPr>
        </p:nvGraphicFramePr>
        <p:xfrm>
          <a:off x="6864439" y="1529971"/>
          <a:ext cx="4873705" cy="3284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21579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709569" y="780148"/>
            <a:ext cx="94223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s-ES" altLang="es-ES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es-ES" altLang="es-E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308600" y="1006998"/>
            <a:ext cx="6477000" cy="2308324"/>
          </a:xfrm>
          <a:prstGeom prst="rect">
            <a:avLst/>
          </a:prstGeom>
          <a:solidFill>
            <a:srgbClr val="E0BC7A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s-CR" b="1" dirty="0">
                <a:solidFill>
                  <a:prstClr val="white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Minería no metálica: </a:t>
            </a:r>
            <a:r>
              <a:rPr lang="es-CR" dirty="0">
                <a:solidFill>
                  <a:prstClr val="white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dentro de la cuenca se han localizado algunos tajos que son explotados para mantener los caminos vecinales. </a:t>
            </a:r>
          </a:p>
          <a:p>
            <a:endParaRPr lang="es-CR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s-CR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el caso de la explotación en cauces de dominio público, solamente en el sector inferior de la cuenca, se presentan </a:t>
            </a:r>
            <a:r>
              <a:rPr lang="es-CR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siete</a:t>
            </a:r>
            <a:r>
              <a:rPr lang="es-CR" dirty="0"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R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sitios de aprovechamiento de material aluvial </a:t>
            </a:r>
            <a:r>
              <a:rPr lang="es-CR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(Dirección de Geología y Minas, 2015)</a:t>
            </a:r>
            <a:endParaRPr lang="es-ES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n 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49"/>
          <a:stretch/>
        </p:blipFill>
        <p:spPr>
          <a:xfrm>
            <a:off x="173382" y="269940"/>
            <a:ext cx="4868518" cy="377677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82" y="4107041"/>
            <a:ext cx="3992218" cy="25455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4107042"/>
            <a:ext cx="3992218" cy="2545549"/>
          </a:xfrm>
          <a:prstGeom prst="rect">
            <a:avLst/>
          </a:prstGeom>
        </p:spPr>
      </p:pic>
      <p:cxnSp>
        <p:nvCxnSpPr>
          <p:cNvPr id="21" name="Conector recto de flecha 20"/>
          <p:cNvCxnSpPr/>
          <p:nvPr/>
        </p:nvCxnSpPr>
        <p:spPr>
          <a:xfrm>
            <a:off x="2421198" y="1753632"/>
            <a:ext cx="2887402" cy="341526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817" y="4107041"/>
            <a:ext cx="3808895" cy="2545550"/>
          </a:xfrm>
          <a:prstGeom prst="rect">
            <a:avLst/>
          </a:prstGeom>
        </p:spPr>
      </p:pic>
      <p:sp>
        <p:nvSpPr>
          <p:cNvPr id="5" name="Rectángulo 4">
            <a:hlinkClick r:id="rId6" action="ppaction://hlinksldjump"/>
          </p:cNvPr>
          <p:cNvSpPr/>
          <p:nvPr/>
        </p:nvSpPr>
        <p:spPr>
          <a:xfrm>
            <a:off x="10919791" y="3651572"/>
            <a:ext cx="865809" cy="3493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46578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534961" y="511517"/>
            <a:ext cx="6096000" cy="252376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CR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Caudales: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R" sz="2000" dirty="0">
                <a:solidFill>
                  <a:srgbClr val="0070C0"/>
                </a:solidFill>
              </a:rPr>
              <a:t>Pozos: 1,69 L/s de caudal promedio</a:t>
            </a:r>
            <a:endParaRPr lang="es-ES" sz="20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R" sz="2000" dirty="0">
                <a:solidFill>
                  <a:srgbClr val="0070C0"/>
                </a:solidFill>
              </a:rPr>
              <a:t>Naciente: rangos máximos de 39,10 L/s y mínimos de 0,04 L/s</a:t>
            </a:r>
            <a:endParaRPr lang="es-ES" sz="20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R" sz="2000" dirty="0">
                <a:solidFill>
                  <a:srgbClr val="0070C0"/>
                </a:solidFill>
              </a:rPr>
              <a:t>Acuífero: con máximos de 12 L/s y mínimos de 0,20 L/s</a:t>
            </a:r>
            <a:endParaRPr lang="es-ES" sz="20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R" sz="2000" dirty="0">
                <a:solidFill>
                  <a:srgbClr val="0070C0"/>
                </a:solidFill>
              </a:rPr>
              <a:t>Quebrada: con máximos de 192 L/s y mínimos de 0,20 L/s</a:t>
            </a:r>
            <a:endParaRPr lang="es-ES" sz="2000" dirty="0">
              <a:solidFill>
                <a:srgbClr val="0070C0"/>
              </a:solidFill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478188" y="669166"/>
            <a:ext cx="4924166" cy="5873302"/>
            <a:chOff x="3483429" y="1447800"/>
            <a:chExt cx="3559628" cy="3962400"/>
          </a:xfrm>
        </p:grpSpPr>
        <p:pic>
          <p:nvPicPr>
            <p:cNvPr id="26" name="Imagen 25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0" t="2519" r="32462" b="2519"/>
            <a:stretch/>
          </p:blipFill>
          <p:spPr>
            <a:xfrm>
              <a:off x="3483429" y="1447800"/>
              <a:ext cx="3559628" cy="3962400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26429" y="4168914"/>
              <a:ext cx="2215399" cy="1062403"/>
            </a:xfrm>
            <a:prstGeom prst="rect">
              <a:avLst/>
            </a:prstGeom>
          </p:spPr>
        </p:pic>
      </p:grpSp>
      <p:graphicFrame>
        <p:nvGraphicFramePr>
          <p:cNvPr id="29" name="Tabla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684732"/>
              </p:ext>
            </p:extLst>
          </p:nvPr>
        </p:nvGraphicFramePr>
        <p:xfrm>
          <a:off x="5531298" y="3162892"/>
          <a:ext cx="6299714" cy="19202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6299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825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R" sz="1800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Dos proyectos:</a:t>
                      </a:r>
                      <a:endParaRPr lang="es-ES" sz="1800" kern="120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R" sz="1800" u="sng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Proyecto hidroeléctrico Alberto Echandi:</a:t>
                      </a:r>
                      <a:r>
                        <a:rPr lang="es-CR" sz="1800" u="none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 u</a:t>
                      </a:r>
                      <a:r>
                        <a:rPr lang="es-CR" sz="1800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bicado en Bajo Cambronero,</a:t>
                      </a:r>
                      <a:r>
                        <a:rPr lang="es-CR" sz="1800" kern="1200" baseline="0" dirty="0">
                          <a:solidFill>
                            <a:sysClr val="windowText" lastClr="000000"/>
                          </a:solidFill>
                          <a:effectLst/>
                        </a:rPr>
                        <a:t> </a:t>
                      </a:r>
                      <a:r>
                        <a:rPr lang="es-CR" sz="1800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consume 2,32 m</a:t>
                      </a:r>
                      <a:r>
                        <a:rPr lang="es-CR" sz="1800" kern="1200" baseline="30000" dirty="0">
                          <a:solidFill>
                            <a:sysClr val="windowText" lastClr="000000"/>
                          </a:solidFill>
                          <a:effectLst/>
                        </a:rPr>
                        <a:t>3</a:t>
                      </a:r>
                      <a:r>
                        <a:rPr lang="es-CR" sz="1800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/s para</a:t>
                      </a:r>
                      <a:r>
                        <a:rPr lang="es-CR" sz="1800" kern="1200" baseline="0" dirty="0">
                          <a:solidFill>
                            <a:sysClr val="windowText" lastClr="000000"/>
                          </a:solidFill>
                          <a:effectLst/>
                        </a:rPr>
                        <a:t> g</a:t>
                      </a:r>
                      <a:r>
                        <a:rPr lang="es-CR" sz="1800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enerar una potencia de 4.696 kW y voltaje de 4.180 volts.</a:t>
                      </a:r>
                      <a:endParaRPr lang="es-ES" sz="1800" kern="120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R" sz="1800" u="sng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Proyecto acueducto de AyA San Ramón -Palmares</a:t>
                      </a:r>
                      <a:r>
                        <a:rPr lang="es-CR" sz="1800" u="none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:</a:t>
                      </a:r>
                      <a:r>
                        <a:rPr lang="es-CR" sz="1800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 obra de captación de 150 L/s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R" sz="1800" b="0" kern="120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Obra construida AyA en</a:t>
                      </a:r>
                      <a:r>
                        <a:rPr lang="es-CR" sz="1800" b="0" kern="1200" baseline="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Piedades Sur de AyA : 170 L/s </a:t>
                      </a:r>
                      <a:endParaRPr lang="es-ES" sz="1800" b="0" kern="120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" name="CuadroTexto 32"/>
          <p:cNvSpPr txBox="1"/>
          <p:nvPr/>
        </p:nvSpPr>
        <p:spPr>
          <a:xfrm>
            <a:off x="70538" y="145946"/>
            <a:ext cx="5130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Agua superficial y subterránea</a:t>
            </a:r>
            <a:endParaRPr lang="es-E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534961" y="5282364"/>
            <a:ext cx="60960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s-CR" dirty="0">
                <a:solidFill>
                  <a:sysClr val="windowText" lastClr="000000"/>
                </a:solidFill>
              </a:rPr>
              <a:t>96 acueductos rurales</a:t>
            </a:r>
          </a:p>
          <a:p>
            <a:r>
              <a:rPr lang="es-CR" dirty="0">
                <a:solidFill>
                  <a:sysClr val="windowText" lastClr="000000"/>
                </a:solidFill>
              </a:rPr>
              <a:t>179 pozos </a:t>
            </a:r>
          </a:p>
          <a:p>
            <a:r>
              <a:rPr lang="es-CR" dirty="0">
                <a:solidFill>
                  <a:sysClr val="windowText" lastClr="000000"/>
                </a:solidFill>
              </a:rPr>
              <a:t>308 captaciones de aguas superficiales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7598536" y="6205694"/>
            <a:ext cx="4400950" cy="336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1200" dirty="0">
                <a:solidFill>
                  <a:schemeClr val="tx1"/>
                </a:solidFill>
              </a:rPr>
              <a:t>Datos del AyA, Dirección de Agua. 2015</a:t>
            </a:r>
          </a:p>
        </p:txBody>
      </p:sp>
    </p:spTree>
    <p:extLst>
      <p:ext uri="{BB962C8B-B14F-4D97-AF65-F5344CB8AC3E}">
        <p14:creationId xmlns:p14="http://schemas.microsoft.com/office/powerpoint/2010/main" val="4067874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/>
          <p:cNvSpPr txBox="1"/>
          <p:nvPr/>
        </p:nvSpPr>
        <p:spPr>
          <a:xfrm>
            <a:off x="4186881" y="4443046"/>
            <a:ext cx="3822700" cy="2414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>
              <a:solidFill>
                <a:prstClr val="black"/>
              </a:solidFill>
            </a:endParaRPr>
          </a:p>
        </p:txBody>
      </p:sp>
      <p:grpSp>
        <p:nvGrpSpPr>
          <p:cNvPr id="24" name="Grupo 23"/>
          <p:cNvGrpSpPr/>
          <p:nvPr/>
        </p:nvGrpSpPr>
        <p:grpSpPr>
          <a:xfrm>
            <a:off x="180474" y="70338"/>
            <a:ext cx="3910880" cy="4021017"/>
            <a:chOff x="70339" y="70338"/>
            <a:chExt cx="4091354" cy="4021017"/>
          </a:xfrm>
        </p:grpSpPr>
        <p:pic>
          <p:nvPicPr>
            <p:cNvPr id="18" name="Imagen 17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8" t="1358" r="29060" b="1892"/>
            <a:stretch/>
          </p:blipFill>
          <p:spPr>
            <a:xfrm>
              <a:off x="70339" y="70338"/>
              <a:ext cx="4091354" cy="402101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3"/>
            <a:srcRect t="28078"/>
            <a:stretch/>
          </p:blipFill>
          <p:spPr>
            <a:xfrm>
              <a:off x="2579077" y="2860430"/>
              <a:ext cx="1371600" cy="1037859"/>
            </a:xfrm>
            <a:prstGeom prst="rect">
              <a:avLst/>
            </a:prstGeom>
          </p:spPr>
        </p:pic>
      </p:grpSp>
      <p:pic>
        <p:nvPicPr>
          <p:cNvPr id="19" name="Imagen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95" y="4185138"/>
            <a:ext cx="3826659" cy="2384104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graphicFrame>
        <p:nvGraphicFramePr>
          <p:cNvPr id="20" name="Tab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374459"/>
              </p:ext>
            </p:extLst>
          </p:nvPr>
        </p:nvGraphicFramePr>
        <p:xfrm>
          <a:off x="264694" y="70338"/>
          <a:ext cx="3768917" cy="1036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689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444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700" dirty="0">
                          <a:effectLst/>
                        </a:rPr>
                        <a:t>Precipitación media anual es de 2.877 mm</a:t>
                      </a:r>
                      <a:endParaRPr lang="es-CR" sz="1700" dirty="0">
                        <a:effectLst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700" dirty="0">
                          <a:effectLst/>
                        </a:rPr>
                        <a:t>1.451 mm en la parte baja a 3.942 mm en las partes altas</a:t>
                      </a:r>
                      <a:endParaRPr lang="es-ES" sz="17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3" name="Grupo 22"/>
          <p:cNvGrpSpPr/>
          <p:nvPr/>
        </p:nvGrpSpPr>
        <p:grpSpPr>
          <a:xfrm>
            <a:off x="4161693" y="70338"/>
            <a:ext cx="3915507" cy="4032741"/>
            <a:chOff x="4302369" y="93784"/>
            <a:chExt cx="3974123" cy="3997571"/>
          </a:xfrm>
        </p:grpSpPr>
        <p:pic>
          <p:nvPicPr>
            <p:cNvPr id="21" name="Imagen 20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2" t="1125" r="28955" b="1708"/>
            <a:stretch/>
          </p:blipFill>
          <p:spPr>
            <a:xfrm>
              <a:off x="4302369" y="93784"/>
              <a:ext cx="3974123" cy="399757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69723" y="2822452"/>
              <a:ext cx="1222687" cy="1073507"/>
            </a:xfrm>
            <a:prstGeom prst="rect">
              <a:avLst/>
            </a:prstGeom>
          </p:spPr>
        </p:pic>
      </p:grpSp>
      <p:pic>
        <p:nvPicPr>
          <p:cNvPr id="25" name="Imagen 24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1" r="5029"/>
          <a:stretch/>
        </p:blipFill>
        <p:spPr bwMode="auto">
          <a:xfrm>
            <a:off x="4161693" y="4203355"/>
            <a:ext cx="3915507" cy="2365887"/>
          </a:xfrm>
          <a:prstGeom prst="rect">
            <a:avLst/>
          </a:prstGeom>
          <a:ln>
            <a:noFill/>
          </a:ln>
          <a:effectLst/>
        </p:spPr>
      </p:pic>
      <p:graphicFrame>
        <p:nvGraphicFramePr>
          <p:cNvPr id="27" name="Tabla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568647"/>
              </p:ext>
            </p:extLst>
          </p:nvPr>
        </p:nvGraphicFramePr>
        <p:xfrm>
          <a:off x="4208586" y="117230"/>
          <a:ext cx="3812718" cy="777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12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444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7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Temperatura promedio anual 22,6 </a:t>
                      </a:r>
                      <a:r>
                        <a:rPr lang="es-CR" sz="17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°C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7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Temperatura mínima de 15,2 y una máxima de 28,85 °C</a:t>
                      </a:r>
                      <a:endParaRPr lang="es-ES" sz="17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2" name="Grupo 31"/>
          <p:cNvGrpSpPr/>
          <p:nvPr/>
        </p:nvGrpSpPr>
        <p:grpSpPr>
          <a:xfrm>
            <a:off x="8077200" y="187567"/>
            <a:ext cx="3789273" cy="3997571"/>
            <a:chOff x="8147539" y="105508"/>
            <a:chExt cx="3789273" cy="3962401"/>
          </a:xfrm>
        </p:grpSpPr>
        <p:pic>
          <p:nvPicPr>
            <p:cNvPr id="28" name="Imagen 27"/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" t="1536" r="31981" b="1816"/>
            <a:stretch/>
          </p:blipFill>
          <p:spPr>
            <a:xfrm>
              <a:off x="8147539" y="105508"/>
              <a:ext cx="3789273" cy="3962401"/>
            </a:xfrm>
            <a:prstGeom prst="rect">
              <a:avLst/>
            </a:prstGeom>
          </p:spPr>
        </p:pic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88623" y="3202198"/>
              <a:ext cx="2000250" cy="638175"/>
            </a:xfrm>
            <a:prstGeom prst="rect">
              <a:avLst/>
            </a:prstGeom>
          </p:spPr>
        </p:pic>
      </p:grpSp>
      <p:sp>
        <p:nvSpPr>
          <p:cNvPr id="3" name="CuadroTexto 2"/>
          <p:cNvSpPr txBox="1"/>
          <p:nvPr/>
        </p:nvSpPr>
        <p:spPr>
          <a:xfrm>
            <a:off x="8102388" y="4184972"/>
            <a:ext cx="38903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u="sng" dirty="0">
                <a:solidFill>
                  <a:srgbClr val="0070C0"/>
                </a:solidFill>
              </a:rPr>
              <a:t>Otras variables: </a:t>
            </a:r>
          </a:p>
          <a:p>
            <a:pPr marL="285750" indent="-285750">
              <a:buFontTx/>
              <a:buChar char="-"/>
            </a:pPr>
            <a:r>
              <a:rPr lang="es-CR" sz="2000" b="1" dirty="0">
                <a:solidFill>
                  <a:srgbClr val="0070C0"/>
                </a:solidFill>
              </a:rPr>
              <a:t>Humedad relativa : </a:t>
            </a:r>
            <a:r>
              <a:rPr lang="es-CR" sz="2000" dirty="0">
                <a:solidFill>
                  <a:srgbClr val="0070C0"/>
                </a:solidFill>
              </a:rPr>
              <a:t>promedio anual de 84% </a:t>
            </a:r>
          </a:p>
          <a:p>
            <a:pPr marL="285750" indent="-285750">
              <a:buFontTx/>
              <a:buChar char="-"/>
            </a:pPr>
            <a:r>
              <a:rPr lang="es-CR" sz="2000" b="1" dirty="0">
                <a:solidFill>
                  <a:srgbClr val="0070C0"/>
                </a:solidFill>
              </a:rPr>
              <a:t>Radiación solar </a:t>
            </a:r>
            <a:r>
              <a:rPr lang="es-CR" sz="2000" dirty="0">
                <a:solidFill>
                  <a:srgbClr val="0070C0"/>
                </a:solidFill>
              </a:rPr>
              <a:t>de 17-18 MJ/m</a:t>
            </a:r>
            <a:r>
              <a:rPr lang="es-CR" sz="2000" baseline="30000" dirty="0">
                <a:solidFill>
                  <a:srgbClr val="0070C0"/>
                </a:solidFill>
              </a:rPr>
              <a:t>2</a:t>
            </a:r>
          </a:p>
          <a:p>
            <a:pPr marL="285750" indent="-285750">
              <a:buFontTx/>
              <a:buChar char="-"/>
            </a:pPr>
            <a:r>
              <a:rPr lang="es-CR" sz="2000" b="1" dirty="0">
                <a:solidFill>
                  <a:srgbClr val="0070C0"/>
                </a:solidFill>
              </a:rPr>
              <a:t>Velocidad de viento </a:t>
            </a:r>
            <a:r>
              <a:rPr lang="es-CR" sz="2000" dirty="0">
                <a:solidFill>
                  <a:srgbClr val="0070C0"/>
                </a:solidFill>
              </a:rPr>
              <a:t>de 2,5 m/s </a:t>
            </a:r>
            <a:endParaRPr lang="es-ES" sz="2000" dirty="0">
              <a:solidFill>
                <a:srgbClr val="0070C0"/>
              </a:solidFill>
            </a:endParaRPr>
          </a:p>
        </p:txBody>
      </p:sp>
      <p:sp>
        <p:nvSpPr>
          <p:cNvPr id="4" name="Elipse 3">
            <a:hlinkClick r:id="rId10" action="ppaction://hlinksldjump"/>
          </p:cNvPr>
          <p:cNvSpPr/>
          <p:nvPr/>
        </p:nvSpPr>
        <p:spPr>
          <a:xfrm>
            <a:off x="10345003" y="5923128"/>
            <a:ext cx="900752" cy="532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899055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709569" y="780148"/>
            <a:ext cx="94223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s-ES" altLang="es-ES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es-ES" altLang="es-E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7" name="Imagen 6" descr="D:\Documents\Mapas SINAC\ASP PSA Barranca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23"/>
          <a:stretch/>
        </p:blipFill>
        <p:spPr bwMode="auto">
          <a:xfrm>
            <a:off x="203200" y="238538"/>
            <a:ext cx="5460999" cy="641405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22" y="4960409"/>
            <a:ext cx="1743075" cy="1247775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164566"/>
              </p:ext>
            </p:extLst>
          </p:nvPr>
        </p:nvGraphicFramePr>
        <p:xfrm>
          <a:off x="5727699" y="2240545"/>
          <a:ext cx="5973970" cy="200136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562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1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013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R" sz="1800" b="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800" b="0" dirty="0">
                          <a:effectLst/>
                        </a:rPr>
                        <a:t>Cinco áreas protegidas, con flora y fauna</a:t>
                      </a:r>
                      <a:r>
                        <a:rPr lang="es-PE" sz="1800" b="0" dirty="0">
                          <a:effectLst/>
                        </a:rPr>
                        <a:t>  </a:t>
                      </a:r>
                      <a:endParaRPr lang="es-ES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800" b="0" dirty="0">
                          <a:effectLst/>
                        </a:rPr>
                        <a:t>Zona protectora el Chayote</a:t>
                      </a:r>
                      <a:endParaRPr lang="es-ES" sz="1800" b="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800" b="0" dirty="0">
                          <a:effectLst/>
                        </a:rPr>
                        <a:t>Zona protectora </a:t>
                      </a:r>
                      <a:r>
                        <a:rPr lang="es-419" sz="1800" b="0" dirty="0" err="1">
                          <a:effectLst/>
                        </a:rPr>
                        <a:t>Tivives</a:t>
                      </a:r>
                      <a:endParaRPr lang="es-ES" sz="1800" b="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800" b="0" dirty="0">
                          <a:effectLst/>
                        </a:rPr>
                        <a:t>Zona protectora Montes de Oro</a:t>
                      </a:r>
                      <a:endParaRPr lang="es-ES" sz="1800" b="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800" b="0" dirty="0">
                          <a:effectLst/>
                        </a:rPr>
                        <a:t>Refugio de vida silvestre Peñas Blancas</a:t>
                      </a:r>
                      <a:endParaRPr lang="es-ES" sz="1800" b="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800" b="0" dirty="0">
                          <a:effectLst/>
                        </a:rPr>
                        <a:t>Reserva Alberto Manuel Brenes</a:t>
                      </a:r>
                      <a:endParaRPr lang="es-ES" sz="1800" b="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800" b="0" dirty="0">
                          <a:effectLst/>
                        </a:rPr>
                        <a:t>Total en áreas: </a:t>
                      </a:r>
                      <a:r>
                        <a:rPr lang="es-CR" sz="1800" b="0" dirty="0">
                          <a:effectLst/>
                        </a:rPr>
                        <a:t>29,53 km</a:t>
                      </a:r>
                      <a:r>
                        <a:rPr lang="es-CR" sz="1800" b="0" baseline="30000" dirty="0">
                          <a:effectLst/>
                        </a:rPr>
                        <a:t>2</a:t>
                      </a:r>
                      <a:r>
                        <a:rPr lang="es-CR" sz="1800" b="0" dirty="0">
                          <a:effectLst/>
                        </a:rPr>
                        <a:t> dentro de la cuenca</a:t>
                      </a:r>
                      <a:endParaRPr lang="es-ES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Imagen 9" descr="https://scontent-iad.xx.fbcdn.net/hphotos-xfp1/t31.0-8/793901_157293261090956_361571664_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09" y="790250"/>
            <a:ext cx="1603720" cy="1128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/>
          <p:cNvPicPr/>
          <p:nvPr/>
        </p:nvPicPr>
        <p:blipFill>
          <a:blip r:embed="rId5"/>
          <a:stretch>
            <a:fillRect/>
          </a:stretch>
        </p:blipFill>
        <p:spPr>
          <a:xfrm>
            <a:off x="458767" y="3241225"/>
            <a:ext cx="1803398" cy="124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42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709569" y="780148"/>
            <a:ext cx="94223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s-ES" altLang="es-ES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es-ES" altLang="es-E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154621"/>
              </p:ext>
            </p:extLst>
          </p:nvPr>
        </p:nvGraphicFramePr>
        <p:xfrm>
          <a:off x="272477" y="297180"/>
          <a:ext cx="5040630" cy="407104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740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2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Familia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Especie 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Nombre común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Burseraceae 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Bursera simaruba 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indio desnudo 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Meliaceae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Carapa guianensis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cedro macho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Boraginaceae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Cordia alliodora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laurel blanco 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Rosaceae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Crataegus laevigata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mayflower o espino blanco 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Meliaceae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Cedrela odorata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cedro español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5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Aspleniaceae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Asplenium cristatum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hierba nativa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Dryopteridacea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Dryopteris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 dirty="0">
                          <a:effectLst/>
                        </a:rPr>
                        <a:t>helecho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Solanaceae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Solandra brachycalyx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markea 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Malvaceae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Ceiba rosea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 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Orchidaceae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Habenaria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orquídea de los pantanos 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Araceae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Anthurium ranchoanum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anturio 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Poaceae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Rhipidocladum pittieri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bambú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Fagaceae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Quercus brenesii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 dirty="0">
                          <a:effectLst/>
                        </a:rPr>
                        <a:t>encino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182164" y="4065969"/>
            <a:ext cx="5837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R" dirty="0"/>
              <a:t>Flora presente en el Refugio de Vida Silvestre Peñas Blancas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439355"/>
              </p:ext>
            </p:extLst>
          </p:nvPr>
        </p:nvGraphicFramePr>
        <p:xfrm>
          <a:off x="6752791" y="1379080"/>
          <a:ext cx="5040630" cy="5181600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1740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2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 b="0">
                          <a:effectLst/>
                        </a:rPr>
                        <a:t>Familia</a:t>
                      </a:r>
                      <a:endParaRPr lang="es-CR" sz="2000" b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 b="0">
                          <a:effectLst/>
                        </a:rPr>
                        <a:t>Especie </a:t>
                      </a:r>
                      <a:endParaRPr lang="es-CR" sz="2000" b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 b="0">
                          <a:effectLst/>
                        </a:rPr>
                        <a:t>Nombre común</a:t>
                      </a:r>
                      <a:endParaRPr lang="es-CR" sz="2000" b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600" b="0">
                          <a:effectLst/>
                        </a:rPr>
                        <a:t>Cornaceae </a:t>
                      </a:r>
                      <a:endParaRPr lang="es-CR" sz="2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600" b="0">
                          <a:effectLst/>
                        </a:rPr>
                        <a:t>Cornus disciflora </a:t>
                      </a:r>
                      <a:endParaRPr lang="es-CR" sz="2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 b="0">
                          <a:effectLst/>
                        </a:rPr>
                        <a:t>lloró </a:t>
                      </a:r>
                      <a:endParaRPr lang="es-CR" sz="2000" b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600" b="0">
                          <a:effectLst/>
                        </a:rPr>
                        <a:t>Ephorbiaceae </a:t>
                      </a:r>
                      <a:endParaRPr lang="es-CR" sz="2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600" b="0">
                          <a:effectLst/>
                        </a:rPr>
                        <a:t>Croton draco </a:t>
                      </a:r>
                      <a:endParaRPr lang="es-CR" sz="2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 b="0">
                          <a:effectLst/>
                        </a:rPr>
                        <a:t>targuá</a:t>
                      </a:r>
                      <a:endParaRPr lang="es-CR" sz="2000" b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600" b="0">
                          <a:effectLst/>
                        </a:rPr>
                        <a:t>Meliaceae </a:t>
                      </a:r>
                      <a:endParaRPr lang="es-CR" sz="2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 b="0">
                          <a:effectLst/>
                        </a:rPr>
                        <a:t>Cedrela tonduzii </a:t>
                      </a:r>
                      <a:endParaRPr lang="es-CR" sz="2000" b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 b="0">
                          <a:effectLst/>
                        </a:rPr>
                        <a:t>Cedro, cedro atlántico</a:t>
                      </a:r>
                      <a:endParaRPr lang="es-CR" sz="2000" b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 b="0">
                          <a:effectLst/>
                        </a:rPr>
                        <a:t>Fagaceae </a:t>
                      </a:r>
                      <a:endParaRPr lang="es-CR" sz="2000" b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 b="0">
                          <a:effectLst/>
                        </a:rPr>
                        <a:t>Quercus sp</a:t>
                      </a:r>
                      <a:endParaRPr lang="es-CR" sz="2000" b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 b="0">
                          <a:effectLst/>
                        </a:rPr>
                        <a:t>roble</a:t>
                      </a:r>
                      <a:endParaRPr lang="es-CR" sz="2000" b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600" b="0">
                          <a:effectLst/>
                        </a:rPr>
                        <a:t>Fabaceae-Papilionoideae </a:t>
                      </a:r>
                      <a:endParaRPr lang="es-CR" sz="2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 b="0">
                          <a:effectLst/>
                        </a:rPr>
                        <a:t>Erytrhina sp</a:t>
                      </a:r>
                      <a:endParaRPr lang="es-CR" sz="2000" b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 b="0">
                          <a:effectLst/>
                        </a:rPr>
                        <a:t>poró </a:t>
                      </a:r>
                      <a:endParaRPr lang="es-CR" sz="2000" b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600" b="0">
                          <a:effectLst/>
                        </a:rPr>
                        <a:t>Anonaceae </a:t>
                      </a:r>
                      <a:endParaRPr lang="es-CR" sz="2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600" b="0">
                          <a:effectLst/>
                        </a:rPr>
                        <a:t>Annona cherimola </a:t>
                      </a:r>
                      <a:endParaRPr lang="es-CR" sz="2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 b="0">
                          <a:effectLst/>
                        </a:rPr>
                        <a:t>anona</a:t>
                      </a:r>
                      <a:endParaRPr lang="es-CR" sz="2000" b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 b="0">
                          <a:effectLst/>
                        </a:rPr>
                        <a:t>Icacinaceae</a:t>
                      </a:r>
                      <a:endParaRPr lang="es-CR" sz="2000" b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 b="0">
                          <a:effectLst/>
                        </a:rPr>
                        <a:t>Calatola costaricensis </a:t>
                      </a:r>
                      <a:endParaRPr lang="es-CR" sz="2000" b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 b="0">
                          <a:effectLst/>
                        </a:rPr>
                        <a:t>palo de papa</a:t>
                      </a:r>
                      <a:endParaRPr lang="es-CR" sz="2000" b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 b="0">
                          <a:effectLst/>
                        </a:rPr>
                        <a:t>Dilleniaceae</a:t>
                      </a:r>
                      <a:endParaRPr lang="es-CR" sz="2000" b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 b="0">
                          <a:effectLst/>
                        </a:rPr>
                        <a:t>Curatella americana</a:t>
                      </a:r>
                      <a:endParaRPr lang="es-CR" sz="2000" b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 b="0">
                          <a:effectLst/>
                        </a:rPr>
                        <a:t>chumico</a:t>
                      </a:r>
                      <a:endParaRPr lang="es-CR" sz="2000" b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600" b="0">
                          <a:effectLst/>
                        </a:rPr>
                        <a:t>Verbenaceae </a:t>
                      </a:r>
                      <a:endParaRPr lang="es-CR" sz="2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600" b="0">
                          <a:effectLst/>
                        </a:rPr>
                        <a:t>Cornutia grandiflora </a:t>
                      </a:r>
                      <a:endParaRPr lang="es-CR" sz="2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 b="0">
                          <a:effectLst/>
                        </a:rPr>
                        <a:t>pavilla</a:t>
                      </a:r>
                      <a:endParaRPr lang="es-CR" sz="2000" b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0">
                          <a:effectLst/>
                        </a:rPr>
                        <a:t>Hipposcastanaceae</a:t>
                      </a:r>
                      <a:endParaRPr lang="es-CR" sz="2000" b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600" b="0">
                          <a:effectLst/>
                        </a:rPr>
                        <a:t>Billia colombiana</a:t>
                      </a:r>
                      <a:endParaRPr lang="es-CR" sz="2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 b="0">
                          <a:effectLst/>
                        </a:rPr>
                        <a:t>ocora</a:t>
                      </a:r>
                      <a:endParaRPr lang="es-CR" sz="2000" b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600" b="0">
                          <a:effectLst/>
                        </a:rPr>
                        <a:t>Fabaceae </a:t>
                      </a:r>
                      <a:endParaRPr lang="es-CR" sz="2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600" b="0">
                          <a:effectLst/>
                        </a:rPr>
                        <a:t>Inga vera</a:t>
                      </a:r>
                      <a:endParaRPr lang="es-CR" sz="2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 b="0">
                          <a:effectLst/>
                        </a:rPr>
                        <a:t>guaba</a:t>
                      </a:r>
                      <a:endParaRPr lang="es-CR" sz="2000" b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600" b="0">
                          <a:effectLst/>
                        </a:rPr>
                        <a:t>Lauraceae </a:t>
                      </a:r>
                      <a:endParaRPr lang="es-CR" sz="2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600" b="0">
                          <a:effectLst/>
                        </a:rPr>
                        <a:t>Cinnamomum cinnamomifolia </a:t>
                      </a:r>
                      <a:endParaRPr lang="es-CR" sz="2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 b="0" dirty="0">
                          <a:effectLst/>
                        </a:rPr>
                        <a:t>aguacatillo</a:t>
                      </a:r>
                      <a:endParaRPr lang="es-CR" sz="2000" b="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9" name="Rectángulo 8"/>
          <p:cNvSpPr/>
          <p:nvPr/>
        </p:nvSpPr>
        <p:spPr>
          <a:xfrm>
            <a:off x="6668240" y="918647"/>
            <a:ext cx="4686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R" dirty="0"/>
              <a:t>Flora presente en la zona protectora El Chayote</a:t>
            </a:r>
          </a:p>
        </p:txBody>
      </p:sp>
      <p:sp>
        <p:nvSpPr>
          <p:cNvPr id="11" name="Rectángulo 10">
            <a:hlinkClick r:id="rId2" action="ppaction://hlinksldjump"/>
          </p:cNvPr>
          <p:cNvSpPr/>
          <p:nvPr/>
        </p:nvSpPr>
        <p:spPr>
          <a:xfrm>
            <a:off x="11010159" y="392198"/>
            <a:ext cx="689113" cy="3048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5" name="Rectángulo 14"/>
          <p:cNvSpPr/>
          <p:nvPr/>
        </p:nvSpPr>
        <p:spPr>
          <a:xfrm>
            <a:off x="331304" y="4444376"/>
            <a:ext cx="6096000" cy="20621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/>
            <a:r>
              <a:rPr lang="es-CR" sz="16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FAUNA: </a:t>
            </a:r>
            <a:r>
              <a:rPr lang="es-CR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cuco ardilla (</a:t>
            </a:r>
            <a:r>
              <a:rPr lang="es-CR" sz="1400" i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Piaya</a:t>
            </a:r>
            <a:r>
              <a:rPr lang="es-CR" sz="1400" i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cayana</a:t>
            </a:r>
            <a:r>
              <a:rPr lang="es-CR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), </a:t>
            </a:r>
            <a:r>
              <a:rPr lang="es-CR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yigüirro</a:t>
            </a:r>
            <a:r>
              <a:rPr lang="es-CR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es-CR" sz="1400" i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Turdus</a:t>
            </a:r>
            <a:r>
              <a:rPr lang="es-CR" sz="1400" i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s-CR" sz="1400" i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grayi</a:t>
            </a:r>
            <a:r>
              <a:rPr lang="es-CR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), cacique (</a:t>
            </a:r>
            <a:r>
              <a:rPr lang="es-CR" sz="1400" i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Icterus</a:t>
            </a:r>
            <a:r>
              <a:rPr lang="es-CR" sz="1400" i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s-CR" sz="1400" i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galbula</a:t>
            </a:r>
            <a:r>
              <a:rPr lang="es-CR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), sinsonte (</a:t>
            </a:r>
            <a:r>
              <a:rPr lang="es-CR" sz="1400" i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Saltator</a:t>
            </a:r>
            <a:r>
              <a:rPr lang="es-CR" sz="1400" i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s-CR" sz="1400" i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spp</a:t>
            </a:r>
            <a:r>
              <a:rPr lang="es-CR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.), </a:t>
            </a:r>
            <a:r>
              <a:rPr lang="es-CR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setillero</a:t>
            </a:r>
            <a:r>
              <a:rPr lang="es-CR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es-CR" sz="1400" i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Sporophila</a:t>
            </a:r>
            <a:r>
              <a:rPr lang="es-CR" sz="1400" i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s-CR" sz="1400" i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torqueola</a:t>
            </a:r>
            <a:r>
              <a:rPr lang="es-CR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), viudas (</a:t>
            </a:r>
            <a:r>
              <a:rPr lang="es-CR" sz="1400" i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Thraupis</a:t>
            </a:r>
            <a:r>
              <a:rPr lang="es-CR" sz="1400" i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s-CR" sz="1400" i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episcopus</a:t>
            </a:r>
            <a:r>
              <a:rPr lang="es-CR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), jilgueros (</a:t>
            </a:r>
            <a:r>
              <a:rPr lang="es-CR" sz="1400" i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Myadestes</a:t>
            </a:r>
            <a:r>
              <a:rPr lang="es-CR" sz="1400" i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s-CR" sz="1400" i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melanops</a:t>
            </a:r>
            <a:r>
              <a:rPr lang="es-CR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), perico </a:t>
            </a:r>
            <a:r>
              <a:rPr lang="es-CR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frentirrojo</a:t>
            </a:r>
            <a:r>
              <a:rPr lang="es-CR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es-CR" sz="1400" i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Aratinga</a:t>
            </a:r>
            <a:r>
              <a:rPr lang="es-CR" sz="1400" i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s-CR" sz="1400" i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finschi</a:t>
            </a:r>
            <a:r>
              <a:rPr lang="es-CR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), pinzón </a:t>
            </a:r>
            <a:r>
              <a:rPr lang="es-CR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orejiblanco</a:t>
            </a:r>
            <a:r>
              <a:rPr lang="es-CR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es-CR" sz="1400" i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Melozone</a:t>
            </a:r>
            <a:r>
              <a:rPr lang="es-CR" sz="1400" i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s-CR" sz="1400" i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leucotis</a:t>
            </a:r>
            <a:r>
              <a:rPr lang="es-CR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), urraca parda (</a:t>
            </a:r>
            <a:r>
              <a:rPr lang="es-CR" sz="1400" i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Cyanocorax</a:t>
            </a:r>
            <a:r>
              <a:rPr lang="es-CR" sz="1400" i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s-CR" sz="1400" i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morio</a:t>
            </a:r>
            <a:r>
              <a:rPr lang="es-CR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), zacatero común (</a:t>
            </a:r>
            <a:r>
              <a:rPr lang="es-CR" sz="1400" i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Sturnella</a:t>
            </a:r>
            <a:r>
              <a:rPr lang="es-CR" sz="1400" i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magna</a:t>
            </a:r>
            <a:r>
              <a:rPr lang="es-CR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), semillero </a:t>
            </a:r>
            <a:r>
              <a:rPr lang="es-CR" sz="1400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cariamarilla</a:t>
            </a:r>
            <a:r>
              <a:rPr lang="es-CR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es-CR" sz="1400" i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Tiaris</a:t>
            </a:r>
            <a:r>
              <a:rPr lang="es-CR" sz="1400" i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s-CR" sz="1400" i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olivacea</a:t>
            </a:r>
            <a:r>
              <a:rPr lang="es-CR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), y mamíferos como el pizote (</a:t>
            </a:r>
            <a:r>
              <a:rPr lang="es-CR" sz="1400" i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Nasua</a:t>
            </a:r>
            <a:r>
              <a:rPr lang="es-CR" sz="1400" i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s-CR" sz="1400" i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narica</a:t>
            </a:r>
            <a:r>
              <a:rPr lang="es-CR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), mapachín (</a:t>
            </a:r>
            <a:r>
              <a:rPr lang="es-CR" sz="1400" i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Procyon</a:t>
            </a:r>
            <a:r>
              <a:rPr lang="es-CR" sz="1400" i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s-CR" sz="1400" i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lotor</a:t>
            </a:r>
            <a:r>
              <a:rPr lang="es-CR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), comadreja (</a:t>
            </a:r>
            <a:r>
              <a:rPr lang="es-CR" sz="1400" i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Mustela </a:t>
            </a:r>
            <a:r>
              <a:rPr lang="es-CR" sz="1400" i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frenata</a:t>
            </a:r>
            <a:r>
              <a:rPr lang="es-CR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), armadillo (</a:t>
            </a:r>
            <a:r>
              <a:rPr lang="es-CR" sz="1400" i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Dasypus</a:t>
            </a:r>
            <a:r>
              <a:rPr lang="es-CR" sz="1400" i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s-CR" sz="1400" i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novencintus</a:t>
            </a:r>
            <a:r>
              <a:rPr lang="es-CR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) y zarigüeya (</a:t>
            </a:r>
            <a:r>
              <a:rPr lang="es-CR" sz="1400" i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Didelphis</a:t>
            </a:r>
            <a:r>
              <a:rPr lang="es-CR" sz="1400" i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s-CR" sz="1400" i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marsupialis</a:t>
            </a:r>
            <a:r>
              <a:rPr lang="es-CR" sz="14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) </a:t>
            </a:r>
          </a:p>
          <a:p>
            <a:pPr algn="just"/>
            <a:r>
              <a:rPr lang="es-CR" sz="1400" i="1" dirty="0">
                <a:latin typeface="Tahoma" panose="020B0604030504040204" pitchFamily="34" charset="0"/>
                <a:ea typeface="Times New Roman" panose="02020603050405020304" pitchFamily="18" charset="0"/>
              </a:rPr>
              <a:t>(</a:t>
            </a:r>
            <a:r>
              <a:rPr lang="es-CR" sz="1400" i="1" dirty="0">
                <a:latin typeface="Tahoma" panose="020B0604030504040204" pitchFamily="34" charset="0"/>
                <a:ea typeface="Times New Roman" panose="02020603050405020304" pitchFamily="18" charset="0"/>
                <a:hlinkClick r:id="rId3" tooltip="Áreas Protegidas y Parques Nacionales de Costa Rica"/>
              </a:rPr>
              <a:t>Áreas Protegidas y Parques Nacionales de Costa Rica</a:t>
            </a:r>
            <a:r>
              <a:rPr lang="es-CR" sz="1400" i="1" dirty="0"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s-CR" sz="1400" i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2015). </a:t>
            </a:r>
          </a:p>
        </p:txBody>
      </p:sp>
    </p:spTree>
    <p:extLst>
      <p:ext uri="{BB962C8B-B14F-4D97-AF65-F5344CB8AC3E}">
        <p14:creationId xmlns:p14="http://schemas.microsoft.com/office/powerpoint/2010/main" val="2240306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" y="193184"/>
            <a:ext cx="12192000" cy="1094703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s-P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Productos del plan</a:t>
            </a:r>
            <a:endParaRPr lang="es-C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74370" y="1187103"/>
            <a:ext cx="11243257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>
              <a:buAutoNum type="arabicPeriod"/>
            </a:pPr>
            <a:endParaRPr lang="es-ES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AutoNum type="arabicPeriod"/>
            </a:pPr>
            <a:r>
              <a:rPr lang="es-E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 de trabajo</a:t>
            </a:r>
          </a:p>
          <a:p>
            <a:pPr marL="514350" indent="-514350">
              <a:buAutoNum type="arabicPeriod"/>
            </a:pPr>
            <a:r>
              <a:rPr lang="es-E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Guía para la elaboración de Planes de Manejo de cuencas </a:t>
            </a:r>
          </a:p>
          <a:p>
            <a:pPr marL="514350" indent="-514350">
              <a:buAutoNum type="arabicPeriod"/>
            </a:pPr>
            <a:r>
              <a:rPr lang="es-E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Plataforma de Coordinación y Seguimiento </a:t>
            </a:r>
          </a:p>
          <a:p>
            <a:pPr marL="514350" indent="-514350">
              <a:buAutoNum type="arabicPeriod"/>
            </a:pPr>
            <a:r>
              <a:rPr lang="es-E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 de Manejo de la cuenca (diagnóstico, plan de manejo y de acción inmediata, versión popular, versión ejecutiva y versión técnica) </a:t>
            </a:r>
          </a:p>
          <a:p>
            <a:pPr marL="514350" indent="-514350">
              <a:buAutoNum type="arabicPeriod"/>
            </a:pPr>
            <a:r>
              <a:rPr lang="es-E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Estrategia para el financiamiento del plan </a:t>
            </a:r>
          </a:p>
          <a:p>
            <a:pPr marL="514350" indent="-514350">
              <a:buAutoNum type="arabicPeriod"/>
            </a:pPr>
            <a:r>
              <a:rPr lang="es-E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 de Monitoreo y evaluación </a:t>
            </a:r>
          </a:p>
          <a:p>
            <a:pPr marL="514350" indent="-514350">
              <a:buAutoNum type="arabicPeriod"/>
            </a:pPr>
            <a:r>
              <a:rPr lang="es-ES" altLang="ja-JP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 de capacitación </a:t>
            </a:r>
          </a:p>
          <a:p>
            <a:endParaRPr lang="es-CR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175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4"/>
          <p:cNvSpPr/>
          <p:nvPr/>
        </p:nvSpPr>
        <p:spPr>
          <a:xfrm>
            <a:off x="177800" y="378735"/>
            <a:ext cx="11760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Variabilidad y cambio climático</a:t>
            </a:r>
            <a:endParaRPr lang="es-E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Imagen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4" y="2057400"/>
            <a:ext cx="6533266" cy="4613856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Rectángulo 1"/>
          <p:cNvSpPr/>
          <p:nvPr/>
        </p:nvSpPr>
        <p:spPr>
          <a:xfrm>
            <a:off x="7070500" y="2237492"/>
            <a:ext cx="4765899" cy="34778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s-CR" sz="2000" dirty="0">
                <a:solidFill>
                  <a:prstClr val="white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Los escenarios indican un aumento de la precipitación al 2050.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R" sz="2000" dirty="0">
                <a:solidFill>
                  <a:prstClr val="white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Bajo el </a:t>
            </a:r>
            <a:r>
              <a:rPr lang="es-CR" sz="2000" b="1" dirty="0">
                <a:solidFill>
                  <a:prstClr val="white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escenario RCP 4.5 </a:t>
            </a:r>
            <a:r>
              <a:rPr lang="es-CR" sz="2000" dirty="0">
                <a:solidFill>
                  <a:prstClr val="white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la precipitación presenta un aumento del </a:t>
            </a:r>
            <a:r>
              <a:rPr lang="es-CR" sz="2000" b="1" dirty="0">
                <a:solidFill>
                  <a:prstClr val="white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3 al 23%, </a:t>
            </a:r>
            <a:r>
              <a:rPr lang="es-CR" sz="2000" dirty="0">
                <a:solidFill>
                  <a:prstClr val="white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siendo la parte media y alta, las zonas con mayor incremento.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R" sz="2000" dirty="0">
                <a:solidFill>
                  <a:prstClr val="white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El </a:t>
            </a:r>
            <a:r>
              <a:rPr lang="es-CR" sz="2000" b="1" dirty="0">
                <a:solidFill>
                  <a:prstClr val="white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escenario RCP 8.5 </a:t>
            </a:r>
            <a:r>
              <a:rPr lang="es-CR" sz="2000" dirty="0">
                <a:solidFill>
                  <a:prstClr val="white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muestra un aumento entre </a:t>
            </a:r>
            <a:r>
              <a:rPr lang="es-CR" sz="2000" b="1" dirty="0">
                <a:solidFill>
                  <a:prstClr val="white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3 - 13% </a:t>
            </a:r>
            <a:r>
              <a:rPr lang="es-CR" sz="2000" dirty="0">
                <a:solidFill>
                  <a:prstClr val="white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en las lluvias, con valores mayores en la parte baja y alta de la cuenca </a:t>
            </a:r>
            <a:endParaRPr lang="es-ES" sz="2000" dirty="0">
              <a:solidFill>
                <a:prstClr val="white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10055" y="1198017"/>
            <a:ext cx="5155579" cy="5377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CR" sz="2800" b="1" dirty="0">
                <a:solidFill>
                  <a:srgbClr val="5B9BD5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Anomalías en precipitación </a:t>
            </a:r>
            <a:endParaRPr lang="es-ES" sz="2800" dirty="0">
              <a:solidFill>
                <a:srgbClr val="5B9BD5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799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709569" y="780148"/>
            <a:ext cx="94223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s-ES" altLang="es-ES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es-ES" altLang="es-E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010400" y="1523974"/>
            <a:ext cx="4527826" cy="41549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s-CR" sz="2200" dirty="0">
                <a:solidFill>
                  <a:prstClr val="white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Los escenarios evaluados indican aumentos en la temperatura en toda la cuenca.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R" sz="2200" dirty="0">
                <a:solidFill>
                  <a:prstClr val="white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Bajo el </a:t>
            </a:r>
            <a:r>
              <a:rPr lang="es-CR" sz="2200" b="1" dirty="0">
                <a:solidFill>
                  <a:prstClr val="white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escenario RCP 4.5 </a:t>
            </a:r>
            <a:r>
              <a:rPr lang="es-CR" sz="2200" dirty="0">
                <a:solidFill>
                  <a:prstClr val="white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se evidencia un aumento entre </a:t>
            </a:r>
            <a:r>
              <a:rPr lang="es-CR" sz="2200" b="1" dirty="0">
                <a:solidFill>
                  <a:prstClr val="white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2,0 y 3,1 °C</a:t>
            </a:r>
            <a:r>
              <a:rPr lang="es-CR" sz="2200" dirty="0">
                <a:solidFill>
                  <a:prstClr val="white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R" sz="2200" dirty="0">
                <a:solidFill>
                  <a:prstClr val="white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Bajo el </a:t>
            </a:r>
            <a:r>
              <a:rPr lang="es-CR" sz="2200" b="1" dirty="0">
                <a:solidFill>
                  <a:prstClr val="white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RCP 8.5 </a:t>
            </a:r>
            <a:r>
              <a:rPr lang="es-CR" sz="2200" dirty="0">
                <a:solidFill>
                  <a:prstClr val="white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en un rango de </a:t>
            </a:r>
            <a:r>
              <a:rPr lang="es-CR" sz="2200" b="1" dirty="0">
                <a:solidFill>
                  <a:prstClr val="white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2,3 a 3,3 °C. </a:t>
            </a:r>
          </a:p>
          <a:p>
            <a:r>
              <a:rPr lang="es-CR" sz="2200" dirty="0">
                <a:solidFill>
                  <a:prstClr val="white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En ambos escenarios los mayores incrementos en la temperatura se dan en la parte media y alta de la cuenca </a:t>
            </a:r>
            <a:endParaRPr lang="es-ES" sz="2200" dirty="0">
              <a:solidFill>
                <a:prstClr val="white"/>
              </a:solidFill>
              <a:latin typeface="Tahoma" panose="020B060403050404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08050" y="275218"/>
            <a:ext cx="4972836" cy="5377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15000"/>
              </a:lnSpc>
            </a:pPr>
            <a:r>
              <a:rPr lang="es-CR" sz="2800" b="1" dirty="0">
                <a:solidFill>
                  <a:srgbClr val="0070C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Anomalías en temperatura</a:t>
            </a:r>
            <a:endParaRPr lang="es-ES" sz="2800" dirty="0">
              <a:solidFill>
                <a:srgbClr val="0070C0"/>
              </a:solidFill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780149"/>
            <a:ext cx="6382026" cy="593870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83781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42264" y="324177"/>
            <a:ext cx="4916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R" sz="2800" b="1" dirty="0">
                <a:solidFill>
                  <a:srgbClr val="0070C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Aumento del nivel del mar</a:t>
            </a:r>
            <a:endParaRPr lang="es-ES" sz="2800" b="1" dirty="0">
              <a:solidFill>
                <a:srgbClr val="0070C0"/>
              </a:solidFill>
              <a:latin typeface="Tahoma" panose="020B060403050404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Imagen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4" y="847397"/>
            <a:ext cx="6566535" cy="58316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Rectángulo 2"/>
          <p:cNvSpPr/>
          <p:nvPr/>
        </p:nvSpPr>
        <p:spPr>
          <a:xfrm>
            <a:off x="6908800" y="715617"/>
            <a:ext cx="49058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R" dirty="0">
                <a:latin typeface="Tahoma" panose="020B0604030504040204" pitchFamily="34" charset="0"/>
                <a:ea typeface="Calibri" panose="020F0502020204030204" pitchFamily="34" charset="0"/>
              </a:rPr>
              <a:t>Bajo el </a:t>
            </a:r>
            <a:r>
              <a:rPr lang="es-CR" sz="2000" b="1" dirty="0">
                <a:latin typeface="Tahoma" panose="020B0604030504040204" pitchFamily="34" charset="0"/>
                <a:ea typeface="Calibri" panose="020F0502020204030204" pitchFamily="34" charset="0"/>
              </a:rPr>
              <a:t>escenario RCP 8.5 </a:t>
            </a:r>
            <a:r>
              <a:rPr lang="es-CR" dirty="0">
                <a:latin typeface="Tahoma" panose="020B0604030504040204" pitchFamily="34" charset="0"/>
                <a:ea typeface="Calibri" panose="020F0502020204030204" pitchFamily="34" charset="0"/>
              </a:rPr>
              <a:t>se evidencia la alta probabilidad del aumento del nivel del mar. </a:t>
            </a:r>
          </a:p>
          <a:p>
            <a:r>
              <a:rPr lang="es-CR" dirty="0">
                <a:latin typeface="Tahoma" panose="020B0604030504040204" pitchFamily="34" charset="0"/>
                <a:ea typeface="Calibri" panose="020F0502020204030204" pitchFamily="34" charset="0"/>
              </a:rPr>
              <a:t>Para la Zona Marítimo Terrestre se han identificado zonas bajo diferentes incrementos del nivel del mar (1, 2, 4, 6 y 8 metros), así como las posibles comunidades afectadas 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997" y="3623824"/>
            <a:ext cx="4803022" cy="248344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167532" y="6163916"/>
            <a:ext cx="4506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b="1" dirty="0"/>
              <a:t>Toma de desembocadura río Barranca, 2015</a:t>
            </a:r>
          </a:p>
        </p:txBody>
      </p:sp>
      <p:sp>
        <p:nvSpPr>
          <p:cNvPr id="7" name="Rectángulo 6">
            <a:hlinkClick r:id="rId4" action="ppaction://hlinksldjump"/>
          </p:cNvPr>
          <p:cNvSpPr/>
          <p:nvPr/>
        </p:nvSpPr>
        <p:spPr>
          <a:xfrm>
            <a:off x="11035862" y="2967153"/>
            <a:ext cx="778833" cy="469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706703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2" y="236543"/>
            <a:ext cx="11719774" cy="640895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1217" y="1389305"/>
            <a:ext cx="11217499" cy="1946321"/>
          </a:xfrm>
        </p:spPr>
        <p:txBody>
          <a:bodyPr>
            <a:noAutofit/>
          </a:bodyPr>
          <a:lstStyle/>
          <a:p>
            <a:r>
              <a:rPr lang="es-CR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 (Cuerpo)"/>
              </a:rPr>
              <a:t>CARACTERIZACIÓN SOCIECONÓMICA</a:t>
            </a:r>
          </a:p>
        </p:txBody>
      </p:sp>
    </p:spTree>
    <p:extLst>
      <p:ext uri="{BB962C8B-B14F-4D97-AF65-F5344CB8AC3E}">
        <p14:creationId xmlns:p14="http://schemas.microsoft.com/office/powerpoint/2010/main" val="1075224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206062" y="207411"/>
            <a:ext cx="6593985" cy="6412331"/>
            <a:chOff x="0" y="0"/>
            <a:chExt cx="5602605" cy="4334510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602605" cy="4334510"/>
            </a:xfrm>
            <a:prstGeom prst="rect">
              <a:avLst/>
            </a:prstGeom>
            <a:noFill/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277" y="307731"/>
              <a:ext cx="190500" cy="304800"/>
            </a:xfrm>
            <a:prstGeom prst="rect">
              <a:avLst/>
            </a:prstGeom>
          </p:spPr>
        </p:pic>
      </p:grpSp>
      <p:sp>
        <p:nvSpPr>
          <p:cNvPr id="11" name="Rectangle 4"/>
          <p:cNvSpPr>
            <a:spLocks noChangeArrowheads="1"/>
          </p:cNvSpPr>
          <p:nvPr/>
        </p:nvSpPr>
        <p:spPr bwMode="auto">
          <a:xfrm rot="10800000" flipV="1">
            <a:off x="6800047" y="1301448"/>
            <a:ext cx="4974530" cy="2462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R" altLang="es-ES" sz="2200" dirty="0"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San Ramón 65,8 % (315,3 km2)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R" altLang="es-ES" sz="2200" dirty="0"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Esparza 24,5% (117,9 km</a:t>
            </a:r>
            <a:r>
              <a:rPr lang="es-CR" altLang="es-ES" sz="2200" baseline="30000" dirty="0"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2</a:t>
            </a:r>
            <a:r>
              <a:rPr lang="es-CR" altLang="es-ES" sz="2200" dirty="0"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)  Representan el</a:t>
            </a:r>
            <a:r>
              <a:rPr lang="es-CR" altLang="es-ES" sz="2200" u="sng" dirty="0"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s-CR" altLang="es-ES" sz="2200" u="sng" dirty="0">
                <a:solidFill>
                  <a:srgbClr val="00B05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90,3% del territorio de la cuenca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R" altLang="es-ES" sz="2200" dirty="0">
                <a:solidFill>
                  <a:srgbClr val="00206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Naranjo 3,8% (18,3 km</a:t>
            </a:r>
            <a:r>
              <a:rPr lang="es-CR" altLang="es-ES" sz="2200" baseline="30000" dirty="0">
                <a:solidFill>
                  <a:srgbClr val="00206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2</a:t>
            </a:r>
            <a:r>
              <a:rPr lang="es-CR" altLang="es-ES" sz="2200" dirty="0">
                <a:solidFill>
                  <a:srgbClr val="00206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R" altLang="es-ES" sz="2200" dirty="0">
                <a:solidFill>
                  <a:srgbClr val="00206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Puntarenas el 3,4% (16,5 km</a:t>
            </a:r>
            <a:r>
              <a:rPr lang="es-CR" altLang="es-ES" sz="2200" baseline="30000" dirty="0">
                <a:solidFill>
                  <a:srgbClr val="00206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2</a:t>
            </a:r>
            <a:r>
              <a:rPr lang="es-CR" altLang="es-ES" sz="2200" dirty="0">
                <a:solidFill>
                  <a:srgbClr val="00206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R" altLang="es-ES" sz="2200" dirty="0">
                <a:solidFill>
                  <a:srgbClr val="00206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Montes de Oro 2,4% (11,6 km</a:t>
            </a:r>
            <a:r>
              <a:rPr lang="es-CR" altLang="es-ES" sz="2200" baseline="30000" dirty="0">
                <a:solidFill>
                  <a:srgbClr val="00206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2</a:t>
            </a:r>
            <a:r>
              <a:rPr lang="es-CR" altLang="es-ES" sz="2200" dirty="0">
                <a:solidFill>
                  <a:srgbClr val="00206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)</a:t>
            </a:r>
            <a:endParaRPr lang="es-ES" altLang="es-ES" sz="22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ángulo 4"/>
          <p:cNvSpPr/>
          <p:nvPr/>
        </p:nvSpPr>
        <p:spPr>
          <a:xfrm>
            <a:off x="7160653" y="207411"/>
            <a:ext cx="44831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R" sz="2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División política administrativa</a:t>
            </a:r>
          </a:p>
        </p:txBody>
      </p:sp>
      <p:sp>
        <p:nvSpPr>
          <p:cNvPr id="8" name="Rectángulo 7"/>
          <p:cNvSpPr/>
          <p:nvPr/>
        </p:nvSpPr>
        <p:spPr>
          <a:xfrm>
            <a:off x="7409492" y="4257534"/>
            <a:ext cx="3982054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s-CR" b="1" dirty="0">
                <a:solidFill>
                  <a:prstClr val="white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Demografía: </a:t>
            </a:r>
            <a:r>
              <a:rPr lang="es-CR" dirty="0">
                <a:solidFill>
                  <a:prstClr val="white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población en la cuenca de </a:t>
            </a:r>
            <a:r>
              <a:rPr lang="es-CR" b="1" u="sng" dirty="0">
                <a:solidFill>
                  <a:prstClr val="white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83.467</a:t>
            </a:r>
            <a:r>
              <a:rPr lang="es-CR" dirty="0">
                <a:solidFill>
                  <a:prstClr val="white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habitantes, </a:t>
            </a:r>
          </a:p>
          <a:p>
            <a:r>
              <a:rPr lang="es-CR" dirty="0">
                <a:solidFill>
                  <a:prstClr val="white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Representa el 1,87% de la población total del país</a:t>
            </a:r>
            <a:endParaRPr lang="es-ES" dirty="0">
              <a:solidFill>
                <a:prstClr val="white"/>
              </a:solidFill>
              <a:latin typeface="Tahoma" panose="020B060403050404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942982" y="5767624"/>
            <a:ext cx="4915074" cy="369332"/>
          </a:xfrm>
          <a:prstGeom prst="rect">
            <a:avLst/>
          </a:prstGeom>
          <a:solidFill>
            <a:srgbClr val="D4A248"/>
          </a:solidFill>
        </p:spPr>
        <p:txBody>
          <a:bodyPr wrap="square">
            <a:spAutoFit/>
          </a:bodyPr>
          <a:lstStyle/>
          <a:p>
            <a:r>
              <a:rPr lang="es-CR" b="1" dirty="0">
                <a:solidFill>
                  <a:prstClr val="white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Densidad de población: 174 hab/km2</a:t>
            </a:r>
            <a:endParaRPr lang="es-ES" dirty="0">
              <a:solidFill>
                <a:prstClr val="white"/>
              </a:solidFill>
              <a:latin typeface="Tahoma" panose="020B060403050404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585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335465" y="3921198"/>
            <a:ext cx="4841842" cy="49244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s-CR" sz="2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 pitchFamily="34" charset="0"/>
              </a:rPr>
              <a:t>Saneamiento</a:t>
            </a:r>
            <a:r>
              <a:rPr lang="es-CR" sz="2600" b="1" dirty="0">
                <a:solidFill>
                  <a:prstClr val="black"/>
                </a:solidFill>
              </a:rPr>
              <a:t> </a:t>
            </a:r>
            <a:endParaRPr lang="es-ES" sz="2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80" y="4505711"/>
            <a:ext cx="4865327" cy="1952126"/>
          </a:xfrm>
          <a:prstGeom prst="rect">
            <a:avLst/>
          </a:prstGeom>
        </p:spPr>
      </p:pic>
      <p:pic>
        <p:nvPicPr>
          <p:cNvPr id="20" name="Imagen 1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" t="2670" r="2019" b="1720"/>
          <a:stretch/>
        </p:blipFill>
        <p:spPr bwMode="auto">
          <a:xfrm>
            <a:off x="6707287" y="1116335"/>
            <a:ext cx="4321629" cy="3389376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5849007" y="173474"/>
            <a:ext cx="6101253" cy="769441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CR" sz="2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Infraestructura vial, </a:t>
            </a:r>
          </a:p>
          <a:p>
            <a:pPr algn="ctr"/>
            <a:r>
              <a:rPr lang="es-CR" sz="2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transporte y electrificación  </a:t>
            </a:r>
            <a:endParaRPr lang="es-ES" sz="2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080415"/>
              </p:ext>
            </p:extLst>
          </p:nvPr>
        </p:nvGraphicFramePr>
        <p:xfrm>
          <a:off x="6046078" y="4528018"/>
          <a:ext cx="5646567" cy="2046048"/>
        </p:xfrm>
        <a:graphic>
          <a:graphicData uri="http://schemas.openxmlformats.org/drawingml/2006/table">
            <a:tbl>
              <a:tblPr firstRow="1" firstCol="1" bandRow="1"/>
              <a:tblGrid>
                <a:gridCol w="1341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9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78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75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43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6722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Cantón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Porcentaje de viviendas con servicios de: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9228">
                <a:tc v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Radio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TV convencional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Teléfono fijo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Teléfono celular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Internet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7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Naranjo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95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79,7</a:t>
                      </a:r>
                      <a:endParaRPr lang="es-CR" sz="16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95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92,9</a:t>
                      </a:r>
                      <a:endParaRPr lang="es-CR" sz="16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95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60,8</a:t>
                      </a:r>
                      <a:endParaRPr lang="es-CR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95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87,2</a:t>
                      </a:r>
                      <a:endParaRPr lang="es-CR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95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26,2</a:t>
                      </a:r>
                      <a:endParaRPr lang="es-CR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07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San Ramón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95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78,6</a:t>
                      </a:r>
                      <a:endParaRPr lang="es-CR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95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90,4</a:t>
                      </a:r>
                      <a:endParaRPr lang="es-CR" sz="16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95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56,6</a:t>
                      </a:r>
                      <a:endParaRPr lang="es-CR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95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87,3</a:t>
                      </a:r>
                      <a:endParaRPr lang="es-CR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95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31,1</a:t>
                      </a:r>
                      <a:endParaRPr lang="es-CR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07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Esparza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95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72,3</a:t>
                      </a:r>
                      <a:endParaRPr lang="es-CR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95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88,2</a:t>
                      </a:r>
                      <a:endParaRPr lang="es-CR" sz="16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95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56,0</a:t>
                      </a:r>
                      <a:endParaRPr lang="es-CR" sz="16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95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87,0</a:t>
                      </a:r>
                      <a:endParaRPr lang="es-CR" sz="16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95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27,3</a:t>
                      </a:r>
                      <a:endParaRPr lang="es-CR" sz="16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07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Montes de Oro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95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71,6</a:t>
                      </a:r>
                      <a:endParaRPr lang="es-CR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95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89,5</a:t>
                      </a:r>
                      <a:endParaRPr lang="es-CR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95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60,7</a:t>
                      </a:r>
                      <a:endParaRPr lang="es-CR" sz="16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95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84,3</a:t>
                      </a:r>
                      <a:endParaRPr lang="es-CR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95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23,3</a:t>
                      </a:r>
                      <a:endParaRPr lang="es-CR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07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Puntarenas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95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69,9</a:t>
                      </a:r>
                      <a:endParaRPr lang="es-CR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95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88,9</a:t>
                      </a:r>
                      <a:endParaRPr lang="es-CR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95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55,7</a:t>
                      </a:r>
                      <a:endParaRPr lang="es-CR" sz="16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95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80,5</a:t>
                      </a:r>
                      <a:endParaRPr lang="es-CR" sz="16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95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19,6</a:t>
                      </a:r>
                      <a:endParaRPr lang="es-CR" sz="16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439182"/>
              </p:ext>
            </p:extLst>
          </p:nvPr>
        </p:nvGraphicFramePr>
        <p:xfrm>
          <a:off x="358950" y="1369500"/>
          <a:ext cx="4646438" cy="2485620"/>
        </p:xfrm>
        <a:graphic>
          <a:graphicData uri="http://schemas.openxmlformats.org/drawingml/2006/table">
            <a:tbl>
              <a:tblPr firstRow="1" firstCol="1" bandRow="1"/>
              <a:tblGrid>
                <a:gridCol w="1693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47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Cantón 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Porcentaje de población que utiliza fuentes de abastecimiento de agua potable mejorada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1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San Ramón 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3322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95,0 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1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Naranjo 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3322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99,3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1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Puntarenas 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3322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94,0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1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Esparza 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3322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97,7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1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Montes de Oro 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3322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94,9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Rectángulo 13"/>
          <p:cNvSpPr/>
          <p:nvPr/>
        </p:nvSpPr>
        <p:spPr>
          <a:xfrm>
            <a:off x="335465" y="826830"/>
            <a:ext cx="4841842" cy="49244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s-CR" sz="2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 pitchFamily="34" charset="0"/>
              </a:rPr>
              <a:t>Agua Potable</a:t>
            </a:r>
            <a:endParaRPr lang="es-ES" sz="2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46386" y="257575"/>
            <a:ext cx="2850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800" b="1" dirty="0"/>
              <a:t>Servicios básicos </a:t>
            </a:r>
          </a:p>
        </p:txBody>
      </p:sp>
    </p:spTree>
    <p:extLst>
      <p:ext uri="{BB962C8B-B14F-4D97-AF65-F5344CB8AC3E}">
        <p14:creationId xmlns:p14="http://schemas.microsoft.com/office/powerpoint/2010/main" val="204398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782" y="4190830"/>
            <a:ext cx="3301284" cy="2427668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44515" y="659811"/>
            <a:ext cx="45174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R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Actividades productivas agrícolas</a:t>
            </a:r>
            <a:r>
              <a:rPr lang="es-CR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ES" sz="2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" t="22951" r="35441" b="22186"/>
          <a:stretch/>
        </p:blipFill>
        <p:spPr>
          <a:xfrm>
            <a:off x="373487" y="1851584"/>
            <a:ext cx="4483329" cy="3942413"/>
          </a:xfrm>
          <a:prstGeom prst="rect">
            <a:avLst/>
          </a:prstGeom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 rot="10800000" flipV="1">
            <a:off x="4921211" y="763028"/>
            <a:ext cx="3686570" cy="92333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la parte </a:t>
            </a:r>
            <a:r>
              <a:rPr lang="es-C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alta</a:t>
            </a:r>
            <a:r>
              <a:rPr lang="es-C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predomina el cultivo de café, las plantas ornamentales y hortalizas</a:t>
            </a:r>
            <a:endParaRPr lang="es-CR" altLang="es-E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 rot="10800000" flipV="1">
            <a:off x="4921211" y="4778355"/>
            <a:ext cx="3686570" cy="1754326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la parte </a:t>
            </a:r>
            <a:r>
              <a:rPr lang="es-C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baja </a:t>
            </a:r>
            <a:r>
              <a:rPr lang="es-C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sobresalen cultivos de exportación y árboles frutales de distintas variedades, caña de azúcar, maíz y frijoles y la ganadería (sistemas </a:t>
            </a:r>
            <a:r>
              <a:rPr lang="es-CR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silvopastoriles</a:t>
            </a:r>
            <a:r>
              <a:rPr lang="es-C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s-CR" altLang="es-E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" name="Conector recto de flecha 3"/>
          <p:cNvCxnSpPr>
            <a:stCxn id="12" idx="3"/>
          </p:cNvCxnSpPr>
          <p:nvPr/>
        </p:nvCxnSpPr>
        <p:spPr>
          <a:xfrm flipH="1">
            <a:off x="3105483" y="1224693"/>
            <a:ext cx="1815728" cy="161227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>
            <a:stCxn id="13" idx="3"/>
          </p:cNvCxnSpPr>
          <p:nvPr/>
        </p:nvCxnSpPr>
        <p:spPr>
          <a:xfrm flipH="1">
            <a:off x="3022675" y="3404555"/>
            <a:ext cx="1898536" cy="751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>
            <a:stCxn id="14" idx="3"/>
          </p:cNvCxnSpPr>
          <p:nvPr/>
        </p:nvCxnSpPr>
        <p:spPr>
          <a:xfrm flipH="1" flipV="1">
            <a:off x="1292353" y="4362896"/>
            <a:ext cx="3628858" cy="121595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781" y="2117246"/>
            <a:ext cx="3301285" cy="2608426"/>
          </a:xfrm>
          <a:prstGeom prst="rect">
            <a:avLst/>
          </a:prstGeom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 rot="10800000" flipV="1">
            <a:off x="4921211" y="2098269"/>
            <a:ext cx="3686570" cy="2308324"/>
          </a:xfrm>
          <a:prstGeom prst="rect">
            <a:avLst/>
          </a:prstGeom>
          <a:solidFill>
            <a:srgbClr val="F4F698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R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la parte </a:t>
            </a:r>
            <a:r>
              <a:rPr lang="es-CR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media</a:t>
            </a:r>
            <a:r>
              <a:rPr lang="es-CR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predomina el cultivo de café, plátano y banano, árboles frutales, especies maderables plantas ornamentales, ganadería. Otros cultivos en pequeña escala, como maíz, frijol, raíces y tubérculos (como yuca y tiquizque) y caña de azúcar</a:t>
            </a:r>
            <a:endParaRPr lang="es-CR" altLang="es-ES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781" y="243376"/>
            <a:ext cx="3301285" cy="189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50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74" y="229593"/>
            <a:ext cx="6965495" cy="6467422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421560"/>
              </p:ext>
            </p:extLst>
          </p:nvPr>
        </p:nvGraphicFramePr>
        <p:xfrm>
          <a:off x="7212169" y="1557138"/>
          <a:ext cx="4640621" cy="4105212"/>
        </p:xfrm>
        <a:graphic>
          <a:graphicData uri="http://schemas.openxmlformats.org/drawingml/2006/table">
            <a:tbl>
              <a:tblPr firstRow="1" firstCol="1" bandRow="1"/>
              <a:tblGrid>
                <a:gridCol w="2824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4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19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Uso y cobertura de la tierra</a:t>
                      </a:r>
                      <a:endParaRPr lang="es-C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km</a:t>
                      </a:r>
                      <a:r>
                        <a:rPr lang="es-ES" sz="1000" b="1" baseline="30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del área en la cuenca</a:t>
                      </a:r>
                      <a:endParaRPr lang="es-C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Bosque denso</a:t>
                      </a:r>
                      <a:endParaRPr lang="es-C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130,5</a:t>
                      </a:r>
                      <a:endParaRPr lang="es-C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27,2</a:t>
                      </a:r>
                      <a:endParaRPr lang="es-C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6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Bosque secundario</a:t>
                      </a:r>
                      <a:endParaRPr lang="es-C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96,1</a:t>
                      </a:r>
                      <a:endParaRPr lang="es-C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C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Café</a:t>
                      </a:r>
                      <a:endParaRPr lang="es-C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31,8</a:t>
                      </a:r>
                      <a:endParaRPr lang="es-C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6,6</a:t>
                      </a:r>
                      <a:endParaRPr lang="es-C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Charral</a:t>
                      </a:r>
                      <a:endParaRPr lang="es-C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22,6</a:t>
                      </a:r>
                      <a:endParaRPr lang="es-C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4,7</a:t>
                      </a:r>
                      <a:endParaRPr lang="es-C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Frutales</a:t>
                      </a:r>
                      <a:endParaRPr lang="es-C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5,6</a:t>
                      </a:r>
                      <a:endParaRPr lang="es-C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es-C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Manglar</a:t>
                      </a:r>
                      <a:endParaRPr lang="es-C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s-C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es-C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Mosaico de cultivos</a:t>
                      </a:r>
                      <a:endParaRPr lang="es-C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48,3</a:t>
                      </a:r>
                      <a:endParaRPr lang="es-C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10,1</a:t>
                      </a:r>
                      <a:endParaRPr lang="es-C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8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Pastos arbolados</a:t>
                      </a:r>
                      <a:endParaRPr lang="es-C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14,8</a:t>
                      </a:r>
                      <a:endParaRPr lang="es-C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  <a:endParaRPr lang="es-C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8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Pastos limpios</a:t>
                      </a:r>
                      <a:endParaRPr lang="es-C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103,5</a:t>
                      </a:r>
                      <a:endParaRPr lang="es-C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21,6</a:t>
                      </a:r>
                      <a:endParaRPr lang="es-C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8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Plantación forestal</a:t>
                      </a:r>
                      <a:endParaRPr lang="es-C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  <a:endParaRPr lang="es-C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lang="es-C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8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Ríos, quebradas y arroyos (yurros)</a:t>
                      </a:r>
                      <a:endParaRPr lang="es-C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  <a:endParaRPr lang="es-C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lang="es-C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8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Vegetación acuática sobre cuerpos de agua</a:t>
                      </a:r>
                      <a:endParaRPr lang="es-C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es-C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es-C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0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Zona urbana continúa</a:t>
                      </a:r>
                      <a:endParaRPr lang="es-C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16,6</a:t>
                      </a:r>
                      <a:endParaRPr lang="es-C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  <a:endParaRPr lang="es-C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20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Zonas de extracción minera</a:t>
                      </a:r>
                      <a:endParaRPr lang="es-C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s-C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es-C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8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Zonas industriales o comerciales</a:t>
                      </a:r>
                      <a:endParaRPr lang="es-C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es-C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es-C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8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Zonas pantanosas</a:t>
                      </a:r>
                      <a:endParaRPr lang="es-C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es-C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0,04</a:t>
                      </a:r>
                      <a:endParaRPr lang="es-C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68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R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479.6</a:t>
                      </a:r>
                      <a:endParaRPr lang="es-C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R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4286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3" y="167424"/>
            <a:ext cx="11745531" cy="646519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4095" y="3593202"/>
            <a:ext cx="11217499" cy="1946321"/>
          </a:xfrm>
        </p:spPr>
        <p:txBody>
          <a:bodyPr>
            <a:noAutofit/>
          </a:bodyPr>
          <a:lstStyle/>
          <a:p>
            <a:pPr algn="ctr"/>
            <a:r>
              <a:rPr lang="es-CR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DIAGNÓSTICO</a:t>
            </a:r>
          </a:p>
        </p:txBody>
      </p:sp>
    </p:spTree>
    <p:extLst>
      <p:ext uri="{BB962C8B-B14F-4D97-AF65-F5344CB8AC3E}">
        <p14:creationId xmlns:p14="http://schemas.microsoft.com/office/powerpoint/2010/main" val="7181201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4126833938"/>
              </p:ext>
            </p:extLst>
          </p:nvPr>
        </p:nvGraphicFramePr>
        <p:xfrm>
          <a:off x="499414" y="79372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lecha derecha 1"/>
          <p:cNvSpPr/>
          <p:nvPr/>
        </p:nvSpPr>
        <p:spPr>
          <a:xfrm rot="1706415">
            <a:off x="7585654" y="3321762"/>
            <a:ext cx="1506828" cy="8757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3" name="CuadroTexto 2">
            <a:hlinkClick r:id="rId7" action="ppaction://hlinksldjump"/>
          </p:cNvPr>
          <p:cNvSpPr txBox="1"/>
          <p:nvPr/>
        </p:nvSpPr>
        <p:spPr>
          <a:xfrm>
            <a:off x="9081178" y="3979582"/>
            <a:ext cx="2626040" cy="461665"/>
          </a:xfrm>
          <a:prstGeom prst="rect">
            <a:avLst/>
          </a:prstGeom>
          <a:solidFill>
            <a:srgbClr val="E0BC7A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CR" sz="2400" b="1" dirty="0"/>
              <a:t>SOSTENIBILIDAD</a:t>
            </a:r>
            <a:r>
              <a:rPr lang="es-CR" dirty="0"/>
              <a:t> </a:t>
            </a:r>
          </a:p>
        </p:txBody>
      </p:sp>
      <p:sp>
        <p:nvSpPr>
          <p:cNvPr id="5" name="Flecha derecha 4"/>
          <p:cNvSpPr/>
          <p:nvPr/>
        </p:nvSpPr>
        <p:spPr>
          <a:xfrm rot="19678529">
            <a:off x="7585653" y="2231574"/>
            <a:ext cx="1506828" cy="8757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pic>
        <p:nvPicPr>
          <p:cNvPr id="6" name="Imagen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5354" y="1282537"/>
            <a:ext cx="1644567" cy="1579933"/>
          </a:xfrm>
          <a:prstGeom prst="rect">
            <a:avLst/>
          </a:prstGeom>
        </p:spPr>
      </p:pic>
      <p:sp>
        <p:nvSpPr>
          <p:cNvPr id="7" name="Flecha abajo 6">
            <a:hlinkClick r:id="rId10" action="ppaction://hlinksldjump"/>
          </p:cNvPr>
          <p:cNvSpPr/>
          <p:nvPr/>
        </p:nvSpPr>
        <p:spPr>
          <a:xfrm>
            <a:off x="10959921" y="6014434"/>
            <a:ext cx="592428" cy="476519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620326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" y="193184"/>
            <a:ext cx="12192000" cy="1094703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s-P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Objetivo general</a:t>
            </a:r>
            <a:endParaRPr lang="es-C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86912" y="1859339"/>
            <a:ext cx="1124325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Presentar la caracterización y devolución del diagnóstico realizado a la cuenca así como las propuestas de programas y proyectos que darán estructura al Plan de manejo integral de la cuenca del río Barranca</a:t>
            </a:r>
            <a:endParaRPr lang="es-CR" altLang="ja-JP" sz="2800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8740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hlinkClick r:id="rId2" action="ppaction://hlinksldjump"/>
          </p:cNvPr>
          <p:cNvSpPr/>
          <p:nvPr/>
        </p:nvSpPr>
        <p:spPr>
          <a:xfrm>
            <a:off x="1364600" y="2912959"/>
            <a:ext cx="3322749" cy="2137893"/>
          </a:xfrm>
          <a:prstGeom prst="ellipse">
            <a:avLst/>
          </a:prstGeom>
          <a:solidFill>
            <a:srgbClr val="D4A2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dirty="0"/>
              <a:t>Suelo </a:t>
            </a:r>
          </a:p>
        </p:txBody>
      </p:sp>
      <p:sp>
        <p:nvSpPr>
          <p:cNvPr id="5" name="Elipse 4">
            <a:hlinkClick r:id="rId3" action="ppaction://hlinksldjump"/>
          </p:cNvPr>
          <p:cNvSpPr/>
          <p:nvPr/>
        </p:nvSpPr>
        <p:spPr>
          <a:xfrm>
            <a:off x="4389434" y="1278195"/>
            <a:ext cx="3322749" cy="213789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dirty="0"/>
              <a:t>Agua </a:t>
            </a:r>
          </a:p>
        </p:txBody>
      </p:sp>
      <p:sp>
        <p:nvSpPr>
          <p:cNvPr id="6" name="Elipse 5">
            <a:hlinkClick r:id="rId4" action="ppaction://hlinksldjump"/>
          </p:cNvPr>
          <p:cNvSpPr/>
          <p:nvPr/>
        </p:nvSpPr>
        <p:spPr>
          <a:xfrm>
            <a:off x="7056968" y="3052387"/>
            <a:ext cx="3322749" cy="2137893"/>
          </a:xfrm>
          <a:prstGeom prst="ellipse">
            <a:avLst/>
          </a:prstGeom>
          <a:solidFill>
            <a:srgbClr val="83CD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dirty="0"/>
              <a:t>Bosque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05967" y="315998"/>
            <a:ext cx="11089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2400" b="1" dirty="0"/>
              <a:t>RECURSOS NATURALES CONSIDERADOS PARA </a:t>
            </a:r>
          </a:p>
          <a:p>
            <a:pPr algn="ctr"/>
            <a:r>
              <a:rPr lang="es-CR" sz="2400" b="1" dirty="0"/>
              <a:t>EL  PLAN DE MANEJO DE CUENCA </a:t>
            </a:r>
          </a:p>
        </p:txBody>
      </p:sp>
      <p:sp>
        <p:nvSpPr>
          <p:cNvPr id="2" name="Rectángulo 1">
            <a:hlinkClick r:id="rId5" action="ppaction://hlinksldjump"/>
          </p:cNvPr>
          <p:cNvSpPr/>
          <p:nvPr/>
        </p:nvSpPr>
        <p:spPr>
          <a:xfrm>
            <a:off x="2268517" y="5676405"/>
            <a:ext cx="7564582" cy="60564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dirty="0"/>
              <a:t>Amenazas naturales y cambio climático</a:t>
            </a:r>
          </a:p>
        </p:txBody>
      </p:sp>
      <p:sp>
        <p:nvSpPr>
          <p:cNvPr id="3" name="Flecha abajo 2">
            <a:hlinkClick r:id="rId6" action="ppaction://hlinksldjump"/>
          </p:cNvPr>
          <p:cNvSpPr/>
          <p:nvPr/>
        </p:nvSpPr>
        <p:spPr>
          <a:xfrm rot="10800000">
            <a:off x="10247586" y="536028"/>
            <a:ext cx="851338" cy="993227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9210622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234" y="255320"/>
            <a:ext cx="7980217" cy="6359236"/>
          </a:xfrm>
          <a:prstGeom prst="rect">
            <a:avLst/>
          </a:prstGeom>
        </p:spPr>
      </p:pic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660304"/>
              </p:ext>
            </p:extLst>
          </p:nvPr>
        </p:nvGraphicFramePr>
        <p:xfrm>
          <a:off x="691739" y="3484369"/>
          <a:ext cx="2977737" cy="1957063"/>
        </p:xfrm>
        <a:graphic>
          <a:graphicData uri="http://schemas.openxmlformats.org/drawingml/2006/table">
            <a:tbl>
              <a:tblPr firstRow="1" firstCol="1" bandRow="1"/>
              <a:tblGrid>
                <a:gridCol w="1302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09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59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Erosión laminar RUSLE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km</a:t>
                      </a:r>
                      <a:r>
                        <a:rPr lang="es-CR" sz="1000" b="1" baseline="30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2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% del área en la cuenca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4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&lt; </a:t>
                      </a:r>
                      <a:r>
                        <a:rPr lang="es-419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s-CR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0 t/ha/año; erosión ligera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112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23,3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4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s-CR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1 a </a:t>
                      </a:r>
                      <a:r>
                        <a:rPr lang="es-419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es-CR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0 t/ha/año, erosión moderada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100,6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21,0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4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41</a:t>
                      </a:r>
                      <a:r>
                        <a:rPr lang="es-CR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 a </a:t>
                      </a:r>
                      <a:r>
                        <a:rPr lang="es-419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50</a:t>
                      </a:r>
                      <a:r>
                        <a:rPr lang="es-CR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 t/ha/año, erosión alta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97,8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20,4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44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&gt; </a:t>
                      </a:r>
                      <a:r>
                        <a:rPr lang="es-419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5</a:t>
                      </a:r>
                      <a:r>
                        <a:rPr lang="es-CR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0 t/ha/año, erosión muy alta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169,2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35,3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44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R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479,6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R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99676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hlinkClick r:id="rId2" action="ppaction://hlinksldjump"/>
          </p:cNvPr>
          <p:cNvSpPr/>
          <p:nvPr/>
        </p:nvSpPr>
        <p:spPr>
          <a:xfrm>
            <a:off x="343323" y="347890"/>
            <a:ext cx="1141094" cy="661514"/>
          </a:xfrm>
          <a:prstGeom prst="ellipse">
            <a:avLst/>
          </a:prstGeom>
          <a:solidFill>
            <a:srgbClr val="D4A2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dirty="0"/>
              <a:t>Suelo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242" y="347890"/>
            <a:ext cx="7373922" cy="6159788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895111"/>
              </p:ext>
            </p:extLst>
          </p:nvPr>
        </p:nvGraphicFramePr>
        <p:xfrm>
          <a:off x="250846" y="2269824"/>
          <a:ext cx="4140850" cy="2884067"/>
        </p:xfrm>
        <a:graphic>
          <a:graphicData uri="http://schemas.openxmlformats.org/drawingml/2006/table">
            <a:tbl>
              <a:tblPr firstRow="1" firstCol="1" bandRow="1"/>
              <a:tblGrid>
                <a:gridCol w="2691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4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34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Divergencia de uso de las tierras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km</a:t>
                      </a:r>
                      <a:r>
                        <a:rPr lang="es-CR" sz="1000" b="1" baseline="30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2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% del área en la cuenca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2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W = Tierras bien utilizadas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202,3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42,2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34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Wt = Tierras bien utilizadas, pero que requieren tratamientos adicionales de conservación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61,1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12,7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2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U = Tierras subutilizadas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77,9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16,2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2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O = Tierras sobreutilizadas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40,2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8,4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2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Ot = Tierras gravemente sobreutilizadas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78,4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16,3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12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Ríos, quebradas y arroyos (yurros)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3,1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0,6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12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Zonas urbanas, industriales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16,6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3,5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73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R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479,6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100,0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57941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709569" y="780148"/>
            <a:ext cx="94223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s-ES" altLang="es-ES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es-ES" altLang="es-E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421018"/>
              </p:ext>
            </p:extLst>
          </p:nvPr>
        </p:nvGraphicFramePr>
        <p:xfrm>
          <a:off x="2390826" y="616983"/>
          <a:ext cx="8722597" cy="322288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25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9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00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75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08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08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45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745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5152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R" sz="1600" dirty="0">
                          <a:effectLst/>
                        </a:rPr>
                        <a:t>División por zona de la cuenca </a:t>
                      </a:r>
                      <a:endParaRPr lang="es-CR" sz="16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R" sz="1600">
                          <a:effectLst/>
                        </a:rPr>
                        <a:t>Según división política administrativa </a:t>
                      </a:r>
                      <a:endParaRPr lang="es-CR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R" sz="1400" dirty="0">
                          <a:effectLst/>
                        </a:rPr>
                        <a:t>Presencia de arsénico </a:t>
                      </a:r>
                      <a:endParaRPr lang="es-CR" sz="1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R" sz="1400" dirty="0">
                          <a:effectLst/>
                        </a:rPr>
                        <a:t>Presencia de </a:t>
                      </a:r>
                      <a:r>
                        <a:rPr lang="es-CR" sz="1400" dirty="0" err="1">
                          <a:effectLst/>
                        </a:rPr>
                        <a:t>Ecoli</a:t>
                      </a:r>
                      <a:r>
                        <a:rPr lang="es-CR" sz="1400" dirty="0">
                          <a:effectLst/>
                        </a:rPr>
                        <a:t> </a:t>
                      </a:r>
                      <a:endParaRPr lang="es-CR" sz="1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2171">
                <a:tc v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R" sz="1400">
                          <a:effectLst/>
                        </a:rPr>
                        <a:t>Sistema  muestreados</a:t>
                      </a:r>
                      <a:endParaRPr lang="es-CR" sz="14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R" sz="1400">
                          <a:effectLst/>
                        </a:rPr>
                        <a:t>Valor absoluto</a:t>
                      </a:r>
                      <a:endParaRPr lang="es-CR" sz="14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R" sz="1400">
                          <a:effectLst/>
                        </a:rPr>
                        <a:t>Valor relativo</a:t>
                      </a:r>
                      <a:endParaRPr lang="es-CR" sz="14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R" sz="1400">
                          <a:effectLst/>
                        </a:rPr>
                        <a:t>Sistemas muestreados</a:t>
                      </a:r>
                      <a:endParaRPr lang="es-CR" sz="14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R" sz="1400">
                          <a:effectLst/>
                        </a:rPr>
                        <a:t>Valor absoluto</a:t>
                      </a:r>
                      <a:endParaRPr lang="es-CR" sz="14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R" sz="1400" dirty="0">
                          <a:effectLst/>
                        </a:rPr>
                        <a:t>Valor relativo</a:t>
                      </a:r>
                      <a:endParaRPr lang="es-CR" sz="1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1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R" sz="1600">
                          <a:effectLst/>
                        </a:rPr>
                        <a:t>Parte alta de la cuenca </a:t>
                      </a:r>
                      <a:endParaRPr lang="es-CR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R" sz="1600">
                          <a:effectLst/>
                        </a:rPr>
                        <a:t>Naranjo</a:t>
                      </a:r>
                      <a:endParaRPr lang="es-CR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R" sz="2000">
                          <a:effectLst/>
                        </a:rPr>
                        <a:t>SD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R" sz="2000">
                          <a:effectLst/>
                        </a:rPr>
                        <a:t>SD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R" sz="2000">
                          <a:effectLst/>
                        </a:rPr>
                        <a:t>SD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R" sz="2000">
                          <a:effectLst/>
                        </a:rPr>
                        <a:t>11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R" sz="2000">
                          <a:effectLst/>
                        </a:rPr>
                        <a:t>1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R" sz="2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0.11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21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R" sz="1600">
                          <a:effectLst/>
                        </a:rPr>
                        <a:t>Parte media de la cuenca </a:t>
                      </a:r>
                      <a:endParaRPr lang="es-CR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R" sz="1600" dirty="0">
                          <a:effectLst/>
                        </a:rPr>
                        <a:t>San Ramón</a:t>
                      </a:r>
                      <a:endParaRPr lang="es-CR" sz="16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R" sz="2000">
                          <a:effectLst/>
                        </a:rPr>
                        <a:t>17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R" sz="2000" dirty="0">
                          <a:effectLst/>
                        </a:rPr>
                        <a:t>0,17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R" sz="2000" dirty="0">
                          <a:effectLst/>
                        </a:rPr>
                        <a:t>0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R" sz="2000" dirty="0">
                          <a:effectLst/>
                        </a:rPr>
                        <a:t>33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R" sz="2000">
                          <a:effectLst/>
                        </a:rPr>
                        <a:t>15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R" sz="2000">
                          <a:effectLst/>
                        </a:rPr>
                        <a:t>45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21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R" sz="1600">
                          <a:effectLst/>
                        </a:rPr>
                        <a:t>Parte baja de la cuenca</a:t>
                      </a:r>
                      <a:endParaRPr lang="es-CR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R" sz="1600" dirty="0">
                          <a:effectLst/>
                        </a:rPr>
                        <a:t>Esparza</a:t>
                      </a:r>
                      <a:endParaRPr lang="es-CR" sz="16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R" sz="2000" dirty="0">
                          <a:effectLst/>
                        </a:rPr>
                        <a:t>7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R" sz="2000" dirty="0">
                          <a:effectLst/>
                        </a:rPr>
                        <a:t>1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R" sz="2000" dirty="0">
                          <a:effectLst/>
                        </a:rPr>
                        <a:t>0.07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R" sz="2000">
                          <a:effectLst/>
                        </a:rPr>
                        <a:t>11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R" sz="2000">
                          <a:effectLst/>
                        </a:rPr>
                        <a:t>4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R" sz="2000" dirty="0">
                          <a:effectLst/>
                        </a:rPr>
                        <a:t>36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58" y="4223424"/>
            <a:ext cx="4064088" cy="2050065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380437" y="6320127"/>
            <a:ext cx="302897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R"/>
            </a:defPPr>
            <a:lvl1pPr>
              <a:defRPr sz="1300"/>
            </a:lvl1pPr>
          </a:lstStyle>
          <a:p>
            <a:r>
              <a:rPr lang="es-CR" dirty="0"/>
              <a:t>Informe de inspección, ARS Esparza, 2013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2266030" y="3884398"/>
            <a:ext cx="766353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1300" dirty="0"/>
              <a:t>Fuente de datos: LNA, periodo 2013-2014-2015. Muestra de 54 entes 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739170" y="172279"/>
            <a:ext cx="30537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600" b="1" dirty="0">
                <a:solidFill>
                  <a:srgbClr val="0070C0"/>
                </a:solidFill>
              </a:rPr>
              <a:t>CALIDAD DE AGUA </a:t>
            </a:r>
          </a:p>
        </p:txBody>
      </p:sp>
    </p:spTree>
    <p:extLst>
      <p:ext uri="{BB962C8B-B14F-4D97-AF65-F5344CB8AC3E}">
        <p14:creationId xmlns:p14="http://schemas.microsoft.com/office/powerpoint/2010/main" val="22559097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709569" y="780148"/>
            <a:ext cx="94223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s-ES" altLang="es-ES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es-ES" altLang="es-E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904" y="219062"/>
            <a:ext cx="6976057" cy="6323627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5635849" y="5905343"/>
            <a:ext cx="3915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R" dirty="0"/>
              <a:t>Base de datos AyA (periodo 2009-2012)</a:t>
            </a:r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039821"/>
              </p:ext>
            </p:extLst>
          </p:nvPr>
        </p:nvGraphicFramePr>
        <p:xfrm>
          <a:off x="702626" y="775468"/>
          <a:ext cx="2933040" cy="2453640"/>
        </p:xfrm>
        <a:graphic>
          <a:graphicData uri="http://schemas.openxmlformats.org/drawingml/2006/table">
            <a:tbl>
              <a:tblPr firstRow="1" firstCol="1" bandRow="1"/>
              <a:tblGrid>
                <a:gridCol w="293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38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Fuente de contaminación</a:t>
                      </a:r>
                      <a:endParaRPr lang="es-CR" sz="16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98" marR="61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Beneficio de café </a:t>
                      </a:r>
                      <a:endParaRPr lang="es-CR" sz="2000" b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98" marR="61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 b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Basurero municipal </a:t>
                      </a:r>
                      <a:endParaRPr lang="es-CR" sz="2000" b="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98" marR="61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 b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Explotación minera </a:t>
                      </a:r>
                      <a:endParaRPr lang="es-CR" sz="2000" b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98" marR="61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 b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Uso de agroquímicos </a:t>
                      </a:r>
                      <a:endParaRPr lang="es-CR" sz="2000" b="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98" marR="61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6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 b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Descarga de residuos líquidos de uso domésticos e industrial </a:t>
                      </a:r>
                      <a:endParaRPr lang="es-CR" sz="2000" b="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98" marR="61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" name="Rectángulo 11"/>
          <p:cNvSpPr/>
          <p:nvPr/>
        </p:nvSpPr>
        <p:spPr>
          <a:xfrm>
            <a:off x="657570" y="3196209"/>
            <a:ext cx="163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R" dirty="0"/>
              <a:t> </a:t>
            </a:r>
            <a:r>
              <a:rPr lang="es-CR" sz="1400" dirty="0"/>
              <a:t>Mora et al. (2004) 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86878" y="410816"/>
            <a:ext cx="3405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000" b="1" dirty="0"/>
              <a:t>Estudios anteriores señalan:  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586878" y="4010599"/>
            <a:ext cx="4125310" cy="203132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s-CR" dirty="0">
                <a:latin typeface="TA (Cuerpo)"/>
              </a:rPr>
              <a:t>FAO et al. (2010) señaló fuentes de contaminación difusas más evidentes en el cantón de San Ramón corresponden a la agricultura (uso de pesticidas e insecticidas con niveles de Endosulfan :3,90±0,17 </a:t>
            </a:r>
            <a:r>
              <a:rPr lang="es-CR" dirty="0" err="1">
                <a:latin typeface="TA (Cuerpo)"/>
              </a:rPr>
              <a:t>μg</a:t>
            </a:r>
            <a:r>
              <a:rPr lang="es-CR" dirty="0">
                <a:latin typeface="TA (Cuerpo)"/>
              </a:rPr>
              <a:t>/kg a 42,5±1,9 </a:t>
            </a:r>
            <a:r>
              <a:rPr lang="es-CR" dirty="0" err="1">
                <a:latin typeface="TA (Cuerpo)"/>
              </a:rPr>
              <a:t>μg</a:t>
            </a:r>
            <a:r>
              <a:rPr lang="es-CR" dirty="0">
                <a:latin typeface="TA (Cuerpo)"/>
              </a:rPr>
              <a:t>/kg)</a:t>
            </a:r>
          </a:p>
        </p:txBody>
      </p:sp>
    </p:spTree>
    <p:extLst>
      <p:ext uri="{BB962C8B-B14F-4D97-AF65-F5344CB8AC3E}">
        <p14:creationId xmlns:p14="http://schemas.microsoft.com/office/powerpoint/2010/main" val="25070639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0"/>
            <a:ext cx="5511800" cy="6858000"/>
            <a:chOff x="0" y="0"/>
            <a:chExt cx="5511800" cy="6858000"/>
          </a:xfrm>
        </p:grpSpPr>
        <p:pic>
          <p:nvPicPr>
            <p:cNvPr id="11" name="Imagen 10" descr="C:\Users\Diana\AppData\Local\Microsoft\Windows\INetCache\Content.Outlook\CAHGTMLC\Zona con mayor potencial de agua que se infiltra (2).jp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504"/>
            <a:stretch/>
          </p:blipFill>
          <p:spPr bwMode="auto">
            <a:xfrm>
              <a:off x="0" y="0"/>
              <a:ext cx="55118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23657" y="5803900"/>
              <a:ext cx="2021442" cy="608012"/>
            </a:xfrm>
            <a:prstGeom prst="rect">
              <a:avLst/>
            </a:prstGeom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664" y="250825"/>
            <a:ext cx="1737036" cy="1262845"/>
          </a:xfrm>
          <a:prstGeom prst="rect">
            <a:avLst/>
          </a:prstGeom>
        </p:spPr>
      </p:pic>
      <p:cxnSp>
        <p:nvCxnSpPr>
          <p:cNvPr id="7" name="Conector recto de flecha 6"/>
          <p:cNvCxnSpPr/>
          <p:nvPr/>
        </p:nvCxnSpPr>
        <p:spPr>
          <a:xfrm>
            <a:off x="4318000" y="1028700"/>
            <a:ext cx="660400" cy="101600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1" y="228600"/>
            <a:ext cx="1713427" cy="1285070"/>
          </a:xfrm>
          <a:prstGeom prst="rect">
            <a:avLst/>
          </a:prstGeom>
        </p:spPr>
      </p:pic>
      <p:cxnSp>
        <p:nvCxnSpPr>
          <p:cNvPr id="17" name="Conector recto de flecha 16"/>
          <p:cNvCxnSpPr/>
          <p:nvPr/>
        </p:nvCxnSpPr>
        <p:spPr>
          <a:xfrm>
            <a:off x="787401" y="841374"/>
            <a:ext cx="660400" cy="101600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134" y="4154467"/>
            <a:ext cx="1711366" cy="1283525"/>
          </a:xfrm>
          <a:prstGeom prst="rect">
            <a:avLst/>
          </a:prstGeom>
        </p:spPr>
      </p:pic>
      <p:cxnSp>
        <p:nvCxnSpPr>
          <p:cNvPr id="19" name="Conector recto de flecha 18"/>
          <p:cNvCxnSpPr/>
          <p:nvPr/>
        </p:nvCxnSpPr>
        <p:spPr>
          <a:xfrm flipH="1" flipV="1">
            <a:off x="2616200" y="3416300"/>
            <a:ext cx="139700" cy="122873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/>
          <p:cNvSpPr txBox="1"/>
          <p:nvPr/>
        </p:nvSpPr>
        <p:spPr>
          <a:xfrm>
            <a:off x="5554753" y="5961018"/>
            <a:ext cx="2914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1400" dirty="0"/>
              <a:t>Fuente: MINAE, SENARA, AyA y IMN</a:t>
            </a:r>
          </a:p>
        </p:txBody>
      </p:sp>
      <p:graphicFrame>
        <p:nvGraphicFramePr>
          <p:cNvPr id="18" name="Tab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598309"/>
              </p:ext>
            </p:extLst>
          </p:nvPr>
        </p:nvGraphicFramePr>
        <p:xfrm>
          <a:off x="5695953" y="882247"/>
          <a:ext cx="5788555" cy="5069327"/>
        </p:xfrm>
        <a:graphic>
          <a:graphicData uri="http://schemas.openxmlformats.org/drawingml/2006/table">
            <a:tbl>
              <a:tblPr firstRow="1" firstCol="1" bandRow="1"/>
              <a:tblGrid>
                <a:gridCol w="2634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4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35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3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Descripción</a:t>
                      </a:r>
                      <a:endParaRPr lang="es-CR" sz="11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1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Volumen, en hm</a:t>
                      </a:r>
                      <a:r>
                        <a:rPr lang="es-CR" sz="1000" b="1" baseline="30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s-CR" sz="10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/año</a:t>
                      </a:r>
                      <a:endParaRPr lang="es-CR" sz="11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62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Volumen de lluvia</a:t>
                      </a:r>
                      <a:endParaRPr lang="es-CR" sz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1.444,39</a:t>
                      </a:r>
                      <a:endParaRPr lang="es-CR" sz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62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Intercepción</a:t>
                      </a:r>
                      <a:endParaRPr lang="es-CR" sz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141,50</a:t>
                      </a:r>
                      <a:endParaRPr lang="es-CR" sz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62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Evapotranspiración potencial (ETP)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508,68</a:t>
                      </a:r>
                      <a:endParaRPr lang="es-CR" sz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62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Infiltración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140,42</a:t>
                      </a:r>
                      <a:endParaRPr lang="es-CR" sz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62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Escurrimiento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191,49</a:t>
                      </a:r>
                      <a:endParaRPr lang="es-CR" sz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62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Retornos de agua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4,64</a:t>
                      </a:r>
                      <a:endParaRPr lang="es-CR" sz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62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Volumen concesionado de manantiales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0,032</a:t>
                      </a:r>
                      <a:endParaRPr lang="es-CR" sz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345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Volumen concesionado de pozos 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0,053</a:t>
                      </a:r>
                      <a:endParaRPr lang="es-CR" sz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362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OFERTA</a:t>
                      </a:r>
                      <a:endParaRPr lang="es-CR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467,03</a:t>
                      </a:r>
                      <a:endParaRPr lang="es-CR" sz="11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362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Uso agroindustrial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0,44</a:t>
                      </a:r>
                      <a:endParaRPr lang="es-CR" sz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362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Uso agropecuario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0,47</a:t>
                      </a:r>
                      <a:endParaRPr lang="es-CR" sz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362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Consumo humano</a:t>
                      </a:r>
                      <a:endParaRPr lang="es-CR" sz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1,20</a:t>
                      </a:r>
                      <a:endParaRPr lang="es-CR" sz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362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Uso industrial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2,55</a:t>
                      </a:r>
                      <a:endParaRPr lang="es-CR" sz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362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Uso turístico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1,64</a:t>
                      </a:r>
                      <a:endParaRPr lang="es-CR" sz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362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Riego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0,54</a:t>
                      </a:r>
                      <a:endParaRPr lang="es-CR" sz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362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Acueductos rurales</a:t>
                      </a:r>
                      <a:endParaRPr lang="es-CR" sz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12,58</a:t>
                      </a:r>
                      <a:endParaRPr lang="es-CR" sz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362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Aprovechamiento de AyA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5,36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362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Próximo aprovechamiento de AyA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4,73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362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DEMANDA</a:t>
                      </a:r>
                      <a:endParaRPr lang="es-CR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29,51</a:t>
                      </a:r>
                      <a:endParaRPr lang="es-CR" sz="11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5734051" y="25082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R" b="1" dirty="0"/>
              <a:t>Variables que estimaron la oferta y demanda hídrica de la cuenca</a:t>
            </a:r>
          </a:p>
        </p:txBody>
      </p:sp>
      <p:sp>
        <p:nvSpPr>
          <p:cNvPr id="20" name="Elipse 19">
            <a:hlinkClick r:id="rId7" action="ppaction://hlinksldjump"/>
          </p:cNvPr>
          <p:cNvSpPr/>
          <p:nvPr/>
        </p:nvSpPr>
        <p:spPr>
          <a:xfrm>
            <a:off x="11000451" y="5961018"/>
            <a:ext cx="1019630" cy="60155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dirty="0"/>
              <a:t>Agua </a:t>
            </a:r>
          </a:p>
        </p:txBody>
      </p:sp>
    </p:spTree>
    <p:extLst>
      <p:ext uri="{BB962C8B-B14F-4D97-AF65-F5344CB8AC3E}">
        <p14:creationId xmlns:p14="http://schemas.microsoft.com/office/powerpoint/2010/main" val="8022562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215" y="245977"/>
            <a:ext cx="5462489" cy="6413548"/>
          </a:xfrm>
          <a:prstGeom prst="rect">
            <a:avLst/>
          </a:prstGeom>
        </p:spPr>
      </p:pic>
      <p:sp>
        <p:nvSpPr>
          <p:cNvPr id="12" name="Elipse 11"/>
          <p:cNvSpPr/>
          <p:nvPr/>
        </p:nvSpPr>
        <p:spPr>
          <a:xfrm>
            <a:off x="7825839" y="1638795"/>
            <a:ext cx="2683824" cy="28263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cxnSp>
        <p:nvCxnSpPr>
          <p:cNvPr id="14" name="Conector recto de flecha 13"/>
          <p:cNvCxnSpPr/>
          <p:nvPr/>
        </p:nvCxnSpPr>
        <p:spPr>
          <a:xfrm flipH="1" flipV="1">
            <a:off x="5367647" y="1638795"/>
            <a:ext cx="2588821" cy="10569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4978332" y="1269463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b="1" dirty="0"/>
              <a:t>PSA</a:t>
            </a:r>
          </a:p>
        </p:txBody>
      </p:sp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147870"/>
              </p:ext>
            </p:extLst>
          </p:nvPr>
        </p:nvGraphicFramePr>
        <p:xfrm>
          <a:off x="742133" y="2042908"/>
          <a:ext cx="4833398" cy="280166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8823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16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94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03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2000" dirty="0">
                          <a:effectLst/>
                          <a:latin typeface="TA (Cuerpo)"/>
                        </a:rPr>
                        <a:t>PSA/AÑOS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 (Cuerpo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R="2032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 dirty="0">
                          <a:effectLst/>
                          <a:latin typeface="TA (Cuerpo)"/>
                        </a:rPr>
                        <a:t>ÁRBOLES </a:t>
                      </a:r>
                      <a:endParaRPr lang="es-CR" sz="1400" dirty="0">
                        <a:solidFill>
                          <a:srgbClr val="000000"/>
                        </a:solidFill>
                        <a:effectLst/>
                        <a:latin typeface="TA (Cuerpo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R="2032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 dirty="0">
                          <a:effectLst/>
                          <a:latin typeface="TA (Cuerpo)"/>
                        </a:rPr>
                        <a:t>HA</a:t>
                      </a:r>
                      <a:endParaRPr lang="es-CR" sz="1400" dirty="0">
                        <a:solidFill>
                          <a:srgbClr val="000000"/>
                        </a:solidFill>
                        <a:effectLst/>
                        <a:latin typeface="TA (Cuerpo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332">
                <a:tc>
                  <a:txBody>
                    <a:bodyPr/>
                    <a:lstStyle/>
                    <a:p>
                      <a:r>
                        <a:rPr lang="es-CR" sz="2000" b="1" kern="1200" dirty="0">
                          <a:solidFill>
                            <a:schemeClr val="lt1"/>
                          </a:solidFill>
                          <a:effectLst/>
                          <a:latin typeface="TA (Cuerpo)"/>
                          <a:ea typeface="+mn-ea"/>
                          <a:cs typeface="+mn-cs"/>
                        </a:rPr>
                        <a:t>2011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R="2032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2000" dirty="0">
                          <a:effectLst/>
                          <a:latin typeface="TA (Cuerpo)"/>
                        </a:rPr>
                        <a:t>9700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 (Cuerpo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R="2032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2000" dirty="0">
                          <a:effectLst/>
                          <a:latin typeface="TA (Cuerpo)"/>
                        </a:rPr>
                        <a:t>236,1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 (Cuerpo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03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2000" dirty="0">
                          <a:effectLst/>
                          <a:latin typeface="TA (Cuerpo)"/>
                        </a:rPr>
                        <a:t>2012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 (Cuerpo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2000" u="none" strike="noStrike" dirty="0">
                          <a:effectLst/>
                          <a:latin typeface="TA (Cuerpo)"/>
                        </a:rPr>
                        <a:t>3000</a:t>
                      </a:r>
                      <a:endParaRPr lang="es-CR" sz="2000" b="0" i="0" u="none" strike="noStrike" dirty="0">
                        <a:solidFill>
                          <a:srgbClr val="000000"/>
                        </a:solidFill>
                        <a:effectLst/>
                        <a:latin typeface="TA (Cuerpo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2000" u="none" strike="noStrike" dirty="0">
                          <a:effectLst/>
                          <a:latin typeface="TA (Cuerpo)"/>
                        </a:rPr>
                        <a:t>679,5</a:t>
                      </a:r>
                      <a:endParaRPr lang="es-CR" sz="2000" b="0" i="0" u="none" strike="noStrike" dirty="0">
                        <a:solidFill>
                          <a:srgbClr val="000000"/>
                        </a:solidFill>
                        <a:effectLst/>
                        <a:latin typeface="TA (Cuerpo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03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2000" dirty="0">
                          <a:effectLst/>
                          <a:latin typeface="TA (Cuerpo)"/>
                        </a:rPr>
                        <a:t>2013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 (Cuerpo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2000" u="none" strike="noStrike" dirty="0">
                          <a:effectLst/>
                          <a:latin typeface="TA (Cuerpo)"/>
                        </a:rPr>
                        <a:t>0</a:t>
                      </a:r>
                      <a:endParaRPr lang="es-CR" sz="2000" b="0" i="0" u="none" strike="noStrike" dirty="0">
                        <a:solidFill>
                          <a:srgbClr val="000000"/>
                        </a:solidFill>
                        <a:effectLst/>
                        <a:latin typeface="TA (Cuerpo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R" sz="2000" u="none" strike="noStrike" dirty="0">
                          <a:effectLst/>
                          <a:latin typeface="TA (Cuerpo)"/>
                        </a:rPr>
                        <a:t>104,3</a:t>
                      </a:r>
                      <a:endParaRPr lang="es-CR" sz="2000" b="0" i="0" u="none" strike="noStrike" dirty="0">
                        <a:solidFill>
                          <a:srgbClr val="000000"/>
                        </a:solidFill>
                        <a:effectLst/>
                        <a:latin typeface="TA (Cuerpo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03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 dirty="0">
                          <a:effectLst/>
                          <a:latin typeface="TA (Cuerpo)"/>
                        </a:rPr>
                        <a:t>Total 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 (Cuerpo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R="2032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>
                          <a:effectLst/>
                          <a:latin typeface="TA (Cuerpo)"/>
                        </a:rPr>
                        <a:t>12.700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 (Cuerpo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R="2032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 dirty="0">
                          <a:effectLst/>
                          <a:latin typeface="TA (Cuerpo)"/>
                        </a:rPr>
                        <a:t>1.019,9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 (Cuerpo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Rectángulo 1"/>
          <p:cNvSpPr/>
          <p:nvPr/>
        </p:nvSpPr>
        <p:spPr>
          <a:xfrm>
            <a:off x="531956" y="5120401"/>
            <a:ext cx="1478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R" dirty="0" err="1"/>
              <a:t>Fonafifo</a:t>
            </a:r>
            <a:r>
              <a:rPr lang="es-CR" dirty="0"/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26686089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709569" y="780148"/>
            <a:ext cx="94223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s-ES" altLang="es-ES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es-ES" altLang="es-E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160988"/>
              </p:ext>
            </p:extLst>
          </p:nvPr>
        </p:nvGraphicFramePr>
        <p:xfrm>
          <a:off x="7421914" y="1426479"/>
          <a:ext cx="4279754" cy="306717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91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9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7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b="1" dirty="0">
                          <a:effectLst/>
                        </a:rPr>
                        <a:t>Tipo de bosque</a:t>
                      </a:r>
                      <a:endParaRPr lang="es-CR" sz="16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b="1">
                          <a:effectLst/>
                        </a:rPr>
                        <a:t>Área (ha)</a:t>
                      </a:r>
                      <a:endParaRPr lang="es-CR" sz="16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b="1" dirty="0">
                          <a:effectLst/>
                        </a:rPr>
                        <a:t>Porcentaje (%)</a:t>
                      </a:r>
                      <a:endParaRPr lang="es-CR" sz="16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7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Bosque deciduo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R="15938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1.808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R="15938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</a:rPr>
                        <a:t>3,8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7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Bosque maduro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R="15938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12.259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R="15938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</a:rPr>
                        <a:t>25,6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7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Bosque secundario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R="15938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8.538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R="15938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</a:rPr>
                        <a:t>17,8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7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Manglar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R="15938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36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R="15938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</a:rPr>
                        <a:t>0,1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7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 dirty="0">
                          <a:effectLst/>
                        </a:rPr>
                        <a:t>No forestal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R="15938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7.353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R="15938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</a:rPr>
                        <a:t>15,3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07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Nubes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R="15938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3.055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R="15938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</a:rPr>
                        <a:t>6,4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7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Pastos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R="15938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14.613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R="15938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</a:rPr>
                        <a:t>30,5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07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Plantación forestal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R="15938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303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R="15938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 dirty="0">
                          <a:effectLst/>
                        </a:rPr>
                        <a:t>0,6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07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>
                          <a:effectLst/>
                        </a:rPr>
                        <a:t>Total 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R="15938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 dirty="0">
                          <a:effectLst/>
                        </a:rPr>
                        <a:t>47.965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R="15938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 dirty="0">
                          <a:effectLst/>
                        </a:rPr>
                        <a:t>100,0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38" y="431372"/>
            <a:ext cx="7073890" cy="613463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7394028" y="4539558"/>
            <a:ext cx="1533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R" dirty="0"/>
              <a:t>SIREFOR 2013</a:t>
            </a:r>
          </a:p>
        </p:txBody>
      </p:sp>
      <p:sp>
        <p:nvSpPr>
          <p:cNvPr id="7" name="Elipse 6">
            <a:hlinkClick r:id="rId3" action="ppaction://hlinksldjump"/>
          </p:cNvPr>
          <p:cNvSpPr/>
          <p:nvPr/>
        </p:nvSpPr>
        <p:spPr>
          <a:xfrm>
            <a:off x="10347825" y="5613716"/>
            <a:ext cx="1398263" cy="835446"/>
          </a:xfrm>
          <a:prstGeom prst="ellipse">
            <a:avLst/>
          </a:prstGeom>
          <a:solidFill>
            <a:srgbClr val="83CD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dirty="0"/>
              <a:t>Bosque</a:t>
            </a:r>
          </a:p>
        </p:txBody>
      </p:sp>
    </p:spTree>
    <p:extLst>
      <p:ext uri="{BB962C8B-B14F-4D97-AF65-F5344CB8AC3E}">
        <p14:creationId xmlns:p14="http://schemas.microsoft.com/office/powerpoint/2010/main" val="2317480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7684" y="258895"/>
            <a:ext cx="8181298" cy="654324"/>
          </a:xfrm>
        </p:spPr>
        <p:txBody>
          <a:bodyPr>
            <a:noAutofit/>
          </a:bodyPr>
          <a:lstStyle/>
          <a:p>
            <a:pPr algn="ctr"/>
            <a:r>
              <a:rPr lang="es-CR" sz="2800" b="1" dirty="0">
                <a:solidFill>
                  <a:schemeClr val="accent2">
                    <a:lumMod val="75000"/>
                  </a:schemeClr>
                </a:solidFill>
                <a:latin typeface="TA (Cuerpo)"/>
              </a:rPr>
              <a:t>Amenazas naturales y Cambio climático 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45829" y="804393"/>
            <a:ext cx="4371591" cy="4833162"/>
          </a:xfrm>
          <a:prstGeom prst="rect">
            <a:avLst/>
          </a:prstGeom>
        </p:spPr>
      </p:pic>
      <p:pic>
        <p:nvPicPr>
          <p:cNvPr id="4" name="Imagen 3" descr="D:\Documents\Mapas SINAC\puntoscalor_defici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54" y="972595"/>
            <a:ext cx="4545741" cy="426920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ángulo 5"/>
          <p:cNvSpPr/>
          <p:nvPr/>
        </p:nvSpPr>
        <p:spPr>
          <a:xfrm>
            <a:off x="297684" y="5360556"/>
            <a:ext cx="4797083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Parte baja de la cuenca terrenos asociados a la época seca y a la posibilidad de incendios provocados y</a:t>
            </a:r>
            <a:r>
              <a:rPr lang="es-CR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/</a:t>
            </a:r>
            <a:r>
              <a:rPr lang="es-ES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o por prácticas culturales</a:t>
            </a:r>
          </a:p>
          <a:p>
            <a:pPr algn="just"/>
            <a:r>
              <a:rPr lang="es-ES" dirty="0">
                <a:solidFill>
                  <a:prstClr val="black"/>
                </a:solidFill>
                <a:latin typeface="Tahoma" panose="020B0604030504040204" pitchFamily="34" charset="0"/>
              </a:rPr>
              <a:t>Fuente: CONABIO, 2010</a:t>
            </a:r>
            <a:endParaRPr lang="es-CR" dirty="0">
              <a:solidFill>
                <a:prstClr val="black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898901" y="5637555"/>
            <a:ext cx="4917366" cy="92333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s-CR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Los vientos alcanzan velocidades de 3- 5 m/</a:t>
            </a:r>
            <a:r>
              <a:rPr lang="es-CR" dirty="0" err="1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sec</a:t>
            </a:r>
            <a:r>
              <a:rPr lang="es-CR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(zona alta y media de la cuenca) y más de 7 m/</a:t>
            </a:r>
            <a:r>
              <a:rPr lang="es-CR" dirty="0" err="1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sec</a:t>
            </a:r>
            <a:r>
              <a:rPr lang="es-CR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en la parte alta </a:t>
            </a:r>
          </a:p>
        </p:txBody>
      </p:sp>
    </p:spTree>
    <p:extLst>
      <p:ext uri="{BB962C8B-B14F-4D97-AF65-F5344CB8AC3E}">
        <p14:creationId xmlns:p14="http://schemas.microsoft.com/office/powerpoint/2010/main" val="18480054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545" y="253340"/>
            <a:ext cx="8317971" cy="6325589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3479470" y="2968831"/>
            <a:ext cx="2303813" cy="23038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6" name="Elipse 5">
            <a:hlinkClick r:id="rId3" action="ppaction://hlinksldjump"/>
          </p:cNvPr>
          <p:cNvSpPr/>
          <p:nvPr/>
        </p:nvSpPr>
        <p:spPr>
          <a:xfrm>
            <a:off x="459696" y="1844633"/>
            <a:ext cx="1084096" cy="60593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dirty="0"/>
              <a:t>CC </a:t>
            </a:r>
          </a:p>
        </p:txBody>
      </p:sp>
    </p:spTree>
    <p:extLst>
      <p:ext uri="{BB962C8B-B14F-4D97-AF65-F5344CB8AC3E}">
        <p14:creationId xmlns:p14="http://schemas.microsoft.com/office/powerpoint/2010/main" val="4135374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18942"/>
            <a:ext cx="12192000" cy="940157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s-CR" b="1" dirty="0"/>
              <a:t>Programa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149599"/>
              </p:ext>
            </p:extLst>
          </p:nvPr>
        </p:nvGraphicFramePr>
        <p:xfrm>
          <a:off x="811371" y="1519524"/>
          <a:ext cx="10161431" cy="375312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8435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7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9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b="1" dirty="0">
                          <a:effectLst/>
                        </a:rPr>
                        <a:t>Hora</a:t>
                      </a:r>
                      <a:endParaRPr lang="es-C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b="1" dirty="0">
                          <a:effectLst/>
                        </a:rPr>
                        <a:t>Actividad</a:t>
                      </a:r>
                      <a:endParaRPr lang="es-C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27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b="1" dirty="0">
                          <a:effectLst/>
                        </a:rPr>
                        <a:t>PRESENTACIÓN</a:t>
                      </a:r>
                      <a:r>
                        <a:rPr lang="es-PE" sz="1800" b="1" baseline="0" dirty="0">
                          <a:effectLst/>
                        </a:rPr>
                        <a:t> Y BIENVENIDA</a:t>
                      </a:r>
                      <a:endParaRPr lang="es-CR" sz="18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904"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 kern="1200" dirty="0">
                          <a:effectLst/>
                        </a:rPr>
                        <a:t>2</a:t>
                      </a:r>
                      <a:r>
                        <a:rPr lang="es-PE" sz="1800" kern="1200" dirty="0">
                          <a:effectLst/>
                        </a:rPr>
                        <a:t>:00 a </a:t>
                      </a:r>
                      <a:r>
                        <a:rPr lang="es-CR" sz="1800" kern="1200" dirty="0">
                          <a:effectLst/>
                        </a:rPr>
                        <a:t>2</a:t>
                      </a:r>
                      <a:r>
                        <a:rPr lang="es-PE" sz="1800" kern="1200" dirty="0">
                          <a:effectLst/>
                        </a:rPr>
                        <a:t>:15 pm</a:t>
                      </a:r>
                      <a:endParaRPr lang="es-CR" sz="1800" kern="12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800" dirty="0">
                          <a:effectLst/>
                        </a:rPr>
                        <a:t>Palabras de bienvenida,</a:t>
                      </a:r>
                      <a:r>
                        <a:rPr lang="es-PE" sz="1800" baseline="0" dirty="0">
                          <a:effectLst/>
                        </a:rPr>
                        <a:t> </a:t>
                      </a:r>
                      <a:r>
                        <a:rPr lang="es-PE" sz="1800" dirty="0">
                          <a:effectLst/>
                        </a:rPr>
                        <a:t>presentación del programa del día</a:t>
                      </a:r>
                      <a:endParaRPr lang="es-CR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904">
                <a:tc v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Explicación de los objetivos del </a:t>
                      </a:r>
                      <a:r>
                        <a:rPr lang="es-PE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taller/resumen de acercamiento anterior</a:t>
                      </a:r>
                      <a:endParaRPr lang="es-CR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68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b="1" dirty="0">
                          <a:effectLst/>
                        </a:rPr>
                        <a:t>REALIZACIÓN DEL TALLER DE</a:t>
                      </a:r>
                      <a:r>
                        <a:rPr lang="es-PE" sz="1800" b="1" baseline="0" dirty="0">
                          <a:effectLst/>
                        </a:rPr>
                        <a:t> DEVOLUCIÓN</a:t>
                      </a:r>
                      <a:endParaRPr lang="es-C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904"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 kern="1200" dirty="0">
                          <a:effectLst/>
                        </a:rPr>
                        <a:t>2</a:t>
                      </a:r>
                      <a:r>
                        <a:rPr lang="es-PE" sz="1800" kern="1200" dirty="0">
                          <a:effectLst/>
                        </a:rPr>
                        <a:t>:15 a </a:t>
                      </a:r>
                      <a:r>
                        <a:rPr lang="es-CR" sz="1800" kern="1200" dirty="0">
                          <a:effectLst/>
                        </a:rPr>
                        <a:t>3</a:t>
                      </a:r>
                      <a:r>
                        <a:rPr lang="es-PE" sz="1800" kern="1200" dirty="0">
                          <a:effectLst/>
                        </a:rPr>
                        <a:t>:</a:t>
                      </a:r>
                      <a:r>
                        <a:rPr lang="es-PE" sz="1800" kern="1200" dirty="0">
                          <a:effectLst/>
                          <a:sym typeface="Wingdings" panose="05000000000000000000" pitchFamily="2" charset="2"/>
                        </a:rPr>
                        <a:t>00</a:t>
                      </a:r>
                      <a:r>
                        <a:rPr lang="es-PE" sz="1800" kern="1200" dirty="0">
                          <a:effectLst/>
                        </a:rPr>
                        <a:t> pm</a:t>
                      </a:r>
                      <a:endParaRPr lang="es-CR" sz="1800" kern="12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800" dirty="0">
                          <a:effectLst/>
                        </a:rPr>
                        <a:t>Análisis de actores,</a:t>
                      </a:r>
                      <a:r>
                        <a:rPr lang="es-PE" sz="1800" baseline="0" dirty="0">
                          <a:effectLst/>
                        </a:rPr>
                        <a:t> </a:t>
                      </a:r>
                      <a:r>
                        <a:rPr lang="es-PE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caracterización y diagnóstico</a:t>
                      </a:r>
                      <a:endParaRPr lang="es-CR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8904">
                <a:tc vMerge="1">
                  <a:txBody>
                    <a:bodyPr/>
                    <a:lstStyle/>
                    <a:p>
                      <a:endParaRPr lang="es-CR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Preguntas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168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REFRIGERIO </a:t>
                      </a:r>
                      <a:endParaRPr lang="es-CR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600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8904">
                <a:tc rowSpan="4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R" sz="1800" kern="1200" dirty="0">
                          <a:effectLst/>
                        </a:rPr>
                        <a:t>3</a:t>
                      </a:r>
                      <a:r>
                        <a:rPr lang="es-PE" sz="1800" kern="1200" dirty="0">
                          <a:effectLst/>
                        </a:rPr>
                        <a:t>:15 a </a:t>
                      </a:r>
                      <a:r>
                        <a:rPr lang="es-CR" sz="1800" kern="1200" dirty="0">
                          <a:effectLst/>
                        </a:rPr>
                        <a:t>4</a:t>
                      </a:r>
                      <a:r>
                        <a:rPr lang="es-PE" sz="1800" kern="1200" dirty="0">
                          <a:effectLst/>
                        </a:rPr>
                        <a:t>:00 pm</a:t>
                      </a:r>
                      <a:endParaRPr lang="es-CR" sz="1800" kern="12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Programas y proyectos del PMICRB</a:t>
                      </a:r>
                      <a:endParaRPr lang="es-CR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8904">
                <a:tc vMerge="1">
                  <a:txBody>
                    <a:bodyPr/>
                    <a:lstStyle/>
                    <a:p>
                      <a:endParaRPr lang="es-CR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es-CR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reguntas</a:t>
                      </a:r>
                      <a:r>
                        <a:rPr lang="es-C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7249">
                <a:tc v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Plataforma de coordinación y seguimiento al PMICRB</a:t>
                      </a:r>
                      <a:endParaRPr lang="es-CR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1257">
                <a:tc vMerge="1">
                  <a:txBody>
                    <a:bodyPr/>
                    <a:lstStyle/>
                    <a:p>
                      <a:endParaRPr lang="es-CR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Próximos pasos, </a:t>
                      </a:r>
                      <a:r>
                        <a:rPr lang="es-C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comentarios y preguntas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72038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-334851"/>
            <a:ext cx="12192000" cy="9749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R" b="1" dirty="0">
                <a:solidFill>
                  <a:prstClr val="black"/>
                </a:solidFill>
              </a:rPr>
              <a:t>Diagnóstico técnico/ socioeconómico  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733903"/>
              </p:ext>
            </p:extLst>
          </p:nvPr>
        </p:nvGraphicFramePr>
        <p:xfrm>
          <a:off x="254357" y="640080"/>
          <a:ext cx="6404020" cy="8409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89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4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09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R" sz="1500" dirty="0"/>
                        <a:t>División</a:t>
                      </a:r>
                      <a:r>
                        <a:rPr lang="es-CR" sz="1500" baseline="0" dirty="0"/>
                        <a:t> político administrativa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R" sz="1500" b="1" baseline="0" dirty="0"/>
                        <a:t> (5 cantones y 20 distritos)</a:t>
                      </a:r>
                      <a:endParaRPr lang="es-CR" sz="1500" b="1" dirty="0">
                        <a:solidFill>
                          <a:schemeClr val="bg1"/>
                        </a:solidFill>
                        <a:latin typeface="TA (Cuerpo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R" sz="1500" dirty="0"/>
                        <a:t>Representa</a:t>
                      </a:r>
                      <a:r>
                        <a:rPr lang="es-CR" sz="1500" baseline="0" dirty="0"/>
                        <a:t> el </a:t>
                      </a:r>
                      <a:r>
                        <a:rPr lang="es-CR" sz="1800" b="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0,94 % </a:t>
                      </a:r>
                      <a:r>
                        <a:rPr lang="es-CR" sz="1500" b="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del área total </a:t>
                      </a:r>
                      <a:r>
                        <a:rPr lang="es-CR" sz="1500" baseline="0" dirty="0"/>
                        <a:t>del país. Entre San Ramón y Esparza representan más del </a:t>
                      </a:r>
                      <a:r>
                        <a:rPr lang="es-CR" sz="1600" b="1" baseline="0" dirty="0"/>
                        <a:t>90% </a:t>
                      </a:r>
                      <a:r>
                        <a:rPr lang="es-CR" sz="1500" baseline="0" dirty="0"/>
                        <a:t>de la cuenca</a:t>
                      </a:r>
                      <a:endParaRPr lang="es-CR" sz="1500" b="0" dirty="0">
                        <a:latin typeface="TA (Cuerpo)"/>
                      </a:endParaRPr>
                    </a:p>
                  </a:txBody>
                  <a:tcPr>
                    <a:solidFill>
                      <a:srgbClr val="E0BC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936913"/>
              </p:ext>
            </p:extLst>
          </p:nvPr>
        </p:nvGraphicFramePr>
        <p:xfrm>
          <a:off x="254358" y="1604049"/>
          <a:ext cx="6404020" cy="1706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13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0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751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R" sz="1500" b="1" u="sng" kern="1200" dirty="0">
                          <a:effectLst/>
                        </a:rPr>
                        <a:t>Población de 83.467 personas</a:t>
                      </a:r>
                      <a:endParaRPr lang="es-CR" sz="1500" b="1" u="sng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R" sz="1500" b="1" u="sng" dirty="0"/>
                        <a:t>Comportamiento</a:t>
                      </a:r>
                      <a:r>
                        <a:rPr lang="es-CR" sz="1500" b="1" u="sng" baseline="0" dirty="0"/>
                        <a:t> de </a:t>
                      </a:r>
                      <a:r>
                        <a:rPr lang="es-CR" sz="1500" b="1" u="sng" dirty="0"/>
                        <a:t>mujeres</a:t>
                      </a:r>
                      <a:r>
                        <a:rPr lang="es-CR" sz="1500" b="1" u="sng" baseline="0" dirty="0"/>
                        <a:t> y  hombre</a:t>
                      </a:r>
                      <a:endParaRPr lang="es-CR" sz="1500" b="1" u="sng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R" sz="1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Proyección de la población </a:t>
                      </a:r>
                      <a:r>
                        <a:rPr lang="es-CR" sz="16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102.751</a:t>
                      </a:r>
                      <a:r>
                        <a:rPr lang="es-CR" sz="1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 años (tasa 1.1, INEC:2011)</a:t>
                      </a:r>
                      <a:endParaRPr lang="es-C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R" sz="1500" dirty="0"/>
                        <a:t>Representa el </a:t>
                      </a:r>
                      <a:r>
                        <a:rPr lang="es-CR" sz="1600" b="1" dirty="0"/>
                        <a:t>1,8 % </a:t>
                      </a:r>
                      <a:r>
                        <a:rPr lang="es-CR" sz="1500" dirty="0"/>
                        <a:t>de la población a  nivel nacional.</a:t>
                      </a:r>
                      <a:r>
                        <a:rPr lang="es-CR" sz="1500" baseline="0" dirty="0"/>
                        <a:t> La distribución de </a:t>
                      </a:r>
                      <a:r>
                        <a:rPr lang="es-CR" sz="1500" b="1" baseline="0" dirty="0"/>
                        <a:t>mujeres y hombres tiene comportamiento </a:t>
                      </a:r>
                      <a:r>
                        <a:rPr lang="es-CR" sz="1500" baseline="0" dirty="0"/>
                        <a:t>generalmente </a:t>
                      </a:r>
                      <a:r>
                        <a:rPr lang="es-CR" sz="1500" b="1" baseline="0" dirty="0"/>
                        <a:t>homogéneo </a:t>
                      </a:r>
                      <a:endParaRPr lang="es-CR" sz="1500" b="1" dirty="0"/>
                    </a:p>
                  </a:txBody>
                  <a:tcPr>
                    <a:solidFill>
                      <a:srgbClr val="E0BC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631568"/>
              </p:ext>
            </p:extLst>
          </p:nvPr>
        </p:nvGraphicFramePr>
        <p:xfrm>
          <a:off x="255125" y="3381810"/>
          <a:ext cx="6404020" cy="131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48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58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62319">
                <a:tc>
                  <a:txBody>
                    <a:bodyPr/>
                    <a:lstStyle/>
                    <a:p>
                      <a:r>
                        <a:rPr lang="es-CR" sz="1600" b="1" u="sng" dirty="0"/>
                        <a:t>Educación:</a:t>
                      </a:r>
                      <a:r>
                        <a:rPr lang="es-CR" sz="1600" b="1" u="sng" baseline="0" dirty="0"/>
                        <a:t> índice de 3,8 de analfabetismo en Montes de Oro,. </a:t>
                      </a:r>
                    </a:p>
                    <a:p>
                      <a:r>
                        <a:rPr lang="es-CR" sz="1600" b="1" u="sng" baseline="0" dirty="0"/>
                        <a:t>Alfabetización según genero (48 % hombre y 52% mujeres) </a:t>
                      </a:r>
                      <a:endParaRPr lang="es-CR" sz="1600" b="1" u="sng" dirty="0"/>
                    </a:p>
                    <a:p>
                      <a:endParaRPr lang="es-CR" sz="1600" dirty="0">
                        <a:solidFill>
                          <a:schemeClr val="bg1"/>
                        </a:solidFill>
                        <a:latin typeface="TA (Cuerpo)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R" sz="1600" dirty="0"/>
                        <a:t>En general los niveles de </a:t>
                      </a:r>
                      <a:r>
                        <a:rPr lang="es-CR" sz="1600" b="1" dirty="0"/>
                        <a:t>analfabetismo</a:t>
                      </a:r>
                      <a:r>
                        <a:rPr lang="es-CR" sz="1600" dirty="0"/>
                        <a:t> más elevado que el promedio nacional </a:t>
                      </a:r>
                      <a:r>
                        <a:rPr lang="es-CR" sz="1600" b="1" dirty="0"/>
                        <a:t>(3,2%). </a:t>
                      </a:r>
                      <a:r>
                        <a:rPr lang="es-CR" sz="1600" dirty="0"/>
                        <a:t>Las mujeres tienden a presentar</a:t>
                      </a:r>
                      <a:r>
                        <a:rPr lang="es-CR" sz="1600" baseline="0" dirty="0"/>
                        <a:t> mayor porcentaje de alfabetismo</a:t>
                      </a:r>
                      <a:endParaRPr lang="es-CR" sz="1600" dirty="0">
                        <a:latin typeface="TA (Cuerpo)"/>
                      </a:endParaRPr>
                    </a:p>
                  </a:txBody>
                  <a:tcPr>
                    <a:solidFill>
                      <a:srgbClr val="E0BC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787805"/>
              </p:ext>
            </p:extLst>
          </p:nvPr>
        </p:nvGraphicFramePr>
        <p:xfrm>
          <a:off x="254359" y="4795411"/>
          <a:ext cx="6391140" cy="1798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10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1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67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R" sz="16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Población en zonas urbano y rural (distritos  con 100% de población urbana: El Roble) </a:t>
                      </a:r>
                    </a:p>
                    <a:p>
                      <a:endParaRPr lang="es-CR" sz="1300" b="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Los territorios de la cuenca son heterogéneos en combinación de población urbana y rural lo que permite el desarrollo de un mosaico </a:t>
                      </a:r>
                      <a:r>
                        <a:rPr lang="es-CR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paisajístico diverso </a:t>
                      </a:r>
                      <a:r>
                        <a:rPr lang="es-C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entre cultivos, actividades económicas y asentamientos</a:t>
                      </a:r>
                    </a:p>
                  </a:txBody>
                  <a:tcPr>
                    <a:solidFill>
                      <a:srgbClr val="E0BC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265854"/>
              </p:ext>
            </p:extLst>
          </p:nvPr>
        </p:nvGraphicFramePr>
        <p:xfrm>
          <a:off x="6809703" y="749120"/>
          <a:ext cx="5064617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80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4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8831">
                <a:tc>
                  <a:txBody>
                    <a:bodyPr/>
                    <a:lstStyle/>
                    <a:p>
                      <a:r>
                        <a:rPr lang="es-CR" sz="1600" b="1" u="sng" dirty="0"/>
                        <a:t>Pobreza, 3,9</a:t>
                      </a:r>
                      <a:r>
                        <a:rPr lang="es-CR" sz="1600" b="1" u="sng" baseline="0" dirty="0"/>
                        <a:t> % de pobreza extrema, 24% de pobreza para Montes de Oro</a:t>
                      </a:r>
                      <a:endParaRPr lang="es-CR" sz="1600" b="1" u="sng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R" sz="1600" dirty="0"/>
                        <a:t>La </a:t>
                      </a:r>
                      <a:r>
                        <a:rPr lang="es-CR" sz="1600" b="1" dirty="0"/>
                        <a:t>pobreza extrema </a:t>
                      </a:r>
                      <a:r>
                        <a:rPr lang="es-CR" sz="1600" dirty="0"/>
                        <a:t>esta por </a:t>
                      </a:r>
                      <a:r>
                        <a:rPr lang="es-CR" sz="1600" b="1" dirty="0"/>
                        <a:t>debajo</a:t>
                      </a:r>
                      <a:r>
                        <a:rPr lang="es-CR" sz="1600" dirty="0"/>
                        <a:t> del</a:t>
                      </a:r>
                      <a:r>
                        <a:rPr lang="es-CR" sz="1600" baseline="0" dirty="0"/>
                        <a:t> dato </a:t>
                      </a:r>
                      <a:r>
                        <a:rPr lang="es-CR" sz="1600" b="1" baseline="0" dirty="0"/>
                        <a:t>medio </a:t>
                      </a:r>
                      <a:r>
                        <a:rPr lang="es-CR" sz="1600" b="1" dirty="0"/>
                        <a:t>nacional </a:t>
                      </a:r>
                      <a:r>
                        <a:rPr lang="es-CR" sz="1600" dirty="0"/>
                        <a:t>(</a:t>
                      </a:r>
                      <a:r>
                        <a:rPr lang="es-CR" sz="1600" baseline="0" dirty="0"/>
                        <a:t>5,8 ). El</a:t>
                      </a:r>
                      <a:r>
                        <a:rPr lang="es-CR" sz="1600" b="1" baseline="0" dirty="0"/>
                        <a:t> Cantón </a:t>
                      </a:r>
                      <a:r>
                        <a:rPr lang="es-CR" sz="1600" baseline="0" dirty="0"/>
                        <a:t>con </a:t>
                      </a:r>
                      <a:r>
                        <a:rPr lang="es-CR" sz="1600" b="1" baseline="0" dirty="0"/>
                        <a:t>mayor </a:t>
                      </a:r>
                      <a:r>
                        <a:rPr lang="es-CR" sz="1600" baseline="0" dirty="0"/>
                        <a:t>porcentaje de </a:t>
                      </a:r>
                      <a:r>
                        <a:rPr lang="es-CR" sz="1600" b="1" baseline="0" dirty="0"/>
                        <a:t>pobreza</a:t>
                      </a:r>
                      <a:r>
                        <a:rPr lang="es-CR" sz="1600" baseline="0" dirty="0"/>
                        <a:t> es </a:t>
                      </a:r>
                      <a:r>
                        <a:rPr lang="es-CR" sz="1600" b="1" baseline="0" dirty="0"/>
                        <a:t>Montes de Oro, </a:t>
                      </a:r>
                      <a:r>
                        <a:rPr lang="es-CR" sz="1600" baseline="0" dirty="0"/>
                        <a:t>por encima del dato nacional (22,4%)</a:t>
                      </a:r>
                      <a:endParaRPr lang="es-C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E0BC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207555"/>
              </p:ext>
            </p:extLst>
          </p:nvPr>
        </p:nvGraphicFramePr>
        <p:xfrm>
          <a:off x="6812926" y="2540144"/>
          <a:ext cx="4997002" cy="131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59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7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17458">
                <a:tc>
                  <a:txBody>
                    <a:bodyPr/>
                    <a:lstStyle/>
                    <a:p>
                      <a:r>
                        <a:rPr lang="es-CR" sz="1600" dirty="0"/>
                        <a:t>Migración  </a:t>
                      </a:r>
                      <a:r>
                        <a:rPr lang="es-CR" sz="1600" baseline="0" dirty="0"/>
                        <a:t>Puntarenas (-6,7%) y Naranjo (1,1%)</a:t>
                      </a:r>
                      <a:endParaRPr lang="es-CR" sz="16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R" sz="1600" dirty="0"/>
                        <a:t>Los procesos migratorios son importantes en la cuenca (parte media) , para la generación de mano</a:t>
                      </a:r>
                      <a:r>
                        <a:rPr lang="es-CR" sz="1600" baseline="0" dirty="0"/>
                        <a:t> de obra, específicamente con el cultivo de café </a:t>
                      </a:r>
                      <a:endParaRPr lang="es-CR" sz="16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E0BC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141982"/>
              </p:ext>
            </p:extLst>
          </p:nvPr>
        </p:nvGraphicFramePr>
        <p:xfrm>
          <a:off x="6796826" y="4113082"/>
          <a:ext cx="5013101" cy="2042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57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59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55501">
                <a:tc>
                  <a:txBody>
                    <a:bodyPr/>
                    <a:lstStyle/>
                    <a:p>
                      <a:r>
                        <a:rPr lang="es-CR" sz="1600" dirty="0"/>
                        <a:t>Presencia</a:t>
                      </a:r>
                      <a:r>
                        <a:rPr lang="es-CR" sz="1600" baseline="0" dirty="0"/>
                        <a:t> de instituciones/autónomas : </a:t>
                      </a:r>
                      <a:r>
                        <a:rPr lang="es-CR" sz="1600" baseline="0" dirty="0" err="1"/>
                        <a:t>MinSA</a:t>
                      </a:r>
                      <a:r>
                        <a:rPr lang="es-CR" sz="1600" baseline="0" dirty="0"/>
                        <a:t>, MINAE- SINAC, MAG, Municipalidades, DINADECO, INA, UCR, AyA</a:t>
                      </a:r>
                      <a:endParaRPr lang="es-CR" sz="16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R" sz="1600" kern="1200" dirty="0"/>
                        <a:t>Posibilidad el trabajo en</a:t>
                      </a:r>
                      <a:r>
                        <a:rPr lang="es-CR" sz="1600" b="1" kern="1200" dirty="0"/>
                        <a:t> temas ambiental:</a:t>
                      </a:r>
                      <a:r>
                        <a:rPr lang="es-CR" sz="1600" b="1" kern="1200" baseline="0" dirty="0"/>
                        <a:t> </a:t>
                      </a:r>
                      <a:r>
                        <a:rPr lang="es-CR" sz="1600" b="1" kern="1200" dirty="0"/>
                        <a:t>recurso </a:t>
                      </a:r>
                      <a:r>
                        <a:rPr lang="es-CR" sz="1600" kern="1200" dirty="0"/>
                        <a:t>hídrico, áreas</a:t>
                      </a:r>
                      <a:r>
                        <a:rPr lang="es-CR" sz="1600" kern="1200" baseline="0" dirty="0"/>
                        <a:t> protegidas, así como la asistencia técnica a productores. El capital político permite inversiones y </a:t>
                      </a:r>
                      <a:r>
                        <a:rPr lang="es-CR" sz="1600" b="1" kern="1200" baseline="0" dirty="0"/>
                        <a:t>esfuerzos de mayor </a:t>
                      </a:r>
                      <a:r>
                        <a:rPr lang="es-CR" sz="1600" kern="1200" baseline="0" dirty="0"/>
                        <a:t>envergadura en la cuenca </a:t>
                      </a:r>
                      <a:endParaRPr lang="es-CR" sz="1600" b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E0BC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54361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-334851"/>
            <a:ext cx="12192000" cy="9749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R" b="1" dirty="0">
                <a:solidFill>
                  <a:prstClr val="black"/>
                </a:solidFill>
              </a:rPr>
              <a:t>Diagnóstico técnico/ socioeconómico  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828571"/>
              </p:ext>
            </p:extLst>
          </p:nvPr>
        </p:nvGraphicFramePr>
        <p:xfrm>
          <a:off x="267237" y="781747"/>
          <a:ext cx="6507051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1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5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547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R" sz="1600" b="1" u="sng" kern="1200" baseline="0" dirty="0"/>
                        <a:t>Producción y rendimiento: el café posee la mayor producción </a:t>
                      </a:r>
                      <a:r>
                        <a:rPr lang="es-MX" sz="1600" b="1" u="sng" kern="1200" baseline="0" dirty="0"/>
                        <a:t>206.250.000 (kg) con un rendimiento de 14.000 (kg/ha). Mientras que el tomate 47.000.000 kg/40.000 respectivamente. </a:t>
                      </a:r>
                      <a:r>
                        <a:rPr lang="es-MX" sz="1600" b="1" u="sng" kern="1200" baseline="0" dirty="0" err="1"/>
                        <a:t>CoopeNaranjo</a:t>
                      </a:r>
                      <a:r>
                        <a:rPr lang="es-MX" sz="1600" b="1" u="sng" kern="1200" baseline="0" dirty="0"/>
                        <a:t> </a:t>
                      </a:r>
                      <a:r>
                        <a:rPr lang="es-CR" sz="1600" b="1" u="sng" kern="1200" baseline="0" dirty="0"/>
                        <a:t>2.338 asociados.</a:t>
                      </a:r>
                      <a:endParaRPr lang="es-CR" sz="1600" b="1" u="sng" kern="1200" baseline="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R" sz="1600" kern="1200" dirty="0">
                          <a:effectLst/>
                        </a:rPr>
                        <a:t>Existen 200 fincas certificadas y a 3.000 cafetaleros y lo comercializa bajo la marca Cafeturas “El Tucán”.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R" sz="1600" kern="1200" dirty="0" err="1">
                          <a:effectLst/>
                        </a:rPr>
                        <a:t>Coope</a:t>
                      </a:r>
                      <a:r>
                        <a:rPr lang="es-CR" sz="1600" kern="1200" baseline="0" dirty="0">
                          <a:effectLst/>
                        </a:rPr>
                        <a:t> </a:t>
                      </a:r>
                      <a:r>
                        <a:rPr lang="es-CR" sz="1600" kern="1200" dirty="0">
                          <a:effectLst/>
                        </a:rPr>
                        <a:t>El </a:t>
                      </a:r>
                      <a:r>
                        <a:rPr lang="es-CR" sz="1600" b="1" kern="1200" dirty="0">
                          <a:effectLst/>
                        </a:rPr>
                        <a:t>40% </a:t>
                      </a:r>
                      <a:r>
                        <a:rPr lang="es-CR" sz="1600" kern="1200" dirty="0">
                          <a:effectLst/>
                        </a:rPr>
                        <a:t>de sus miembros son mujeres, esto</a:t>
                      </a:r>
                      <a:r>
                        <a:rPr lang="es-CR" sz="1600" kern="1200" baseline="0" dirty="0">
                          <a:effectLst/>
                        </a:rPr>
                        <a:t> implica una dinámica productiva considerable en la cuenca, e inclusiva.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R" sz="1600" kern="1200" baseline="0" dirty="0">
                          <a:effectLst/>
                        </a:rPr>
                        <a:t>Naranjo esta </a:t>
                      </a:r>
                      <a:r>
                        <a:rPr lang="es-CR" sz="1600" kern="1200" dirty="0">
                          <a:effectLst/>
                        </a:rPr>
                        <a:t>compuesta 95% de pequeños productores de café.</a:t>
                      </a:r>
                      <a:r>
                        <a:rPr lang="es-CR" sz="1600" dirty="0"/>
                        <a:t> Representa el </a:t>
                      </a:r>
                      <a:r>
                        <a:rPr lang="es-CR" sz="1600" b="1" dirty="0"/>
                        <a:t>12% </a:t>
                      </a:r>
                      <a:r>
                        <a:rPr lang="es-CR" sz="1600" dirty="0"/>
                        <a:t>de</a:t>
                      </a:r>
                      <a:r>
                        <a:rPr lang="es-CR" sz="1600" baseline="0" dirty="0"/>
                        <a:t> las hectáreas </a:t>
                      </a:r>
                      <a:r>
                        <a:rPr lang="es-CR" sz="1600" b="1" baseline="0" dirty="0"/>
                        <a:t>cultivadas de café en el país</a:t>
                      </a:r>
                      <a:r>
                        <a:rPr lang="es-CR" sz="1600" baseline="0" dirty="0"/>
                        <a:t>. </a:t>
                      </a:r>
                    </a:p>
                    <a:p>
                      <a:r>
                        <a:rPr lang="es-CR" sz="1600" kern="1200" baseline="0" dirty="0">
                          <a:effectLst/>
                        </a:rPr>
                        <a:t>. </a:t>
                      </a:r>
                      <a:endParaRPr lang="es-C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E0BC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111242"/>
              </p:ext>
            </p:extLst>
          </p:nvPr>
        </p:nvGraphicFramePr>
        <p:xfrm>
          <a:off x="292995" y="3948233"/>
          <a:ext cx="6455533" cy="2529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17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8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96414">
                <a:tc>
                  <a:txBody>
                    <a:bodyPr/>
                    <a:lstStyle/>
                    <a:p>
                      <a:r>
                        <a:rPr lang="es-CR" sz="1600" kern="1200" baseline="0" dirty="0"/>
                        <a:t>Actividades productivas forestales son 4.000 ha para San Ramón, existen 57 ha de pastos  algunas con componentes de cercas vivas, bosquetes. Procesos de reforestación (30.000 a 40.000 x año) a razón de 500-1000 árboles por productor. Reforestación 11.750 ha bosque natural 6.410 ha, reservas 23. 245 </a:t>
                      </a:r>
                      <a:endParaRPr lang="es-CR" sz="1600" kern="1200" baseline="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R" sz="1600" dirty="0"/>
                        <a:t>La importancia</a:t>
                      </a:r>
                      <a:r>
                        <a:rPr lang="es-CR" sz="1600" b="1" dirty="0"/>
                        <a:t> forestal</a:t>
                      </a:r>
                      <a:r>
                        <a:rPr lang="es-CR" sz="1600" b="1" baseline="0" dirty="0"/>
                        <a:t> </a:t>
                      </a:r>
                      <a:r>
                        <a:rPr lang="es-CR" sz="1600" baseline="0" dirty="0"/>
                        <a:t>en la cuenca posibilidad un escenario favorable para la conservación de los recursos; suelo, agua y bosque. </a:t>
                      </a:r>
                    </a:p>
                    <a:p>
                      <a:r>
                        <a:rPr lang="es-CR" sz="1600" baseline="0" dirty="0"/>
                        <a:t>En la cuenca esta actividad es cada vez más importante </a:t>
                      </a:r>
                      <a:r>
                        <a:rPr lang="es-CR" sz="1600" b="1" baseline="0" dirty="0"/>
                        <a:t>como actividad económica. </a:t>
                      </a:r>
                      <a:endParaRPr lang="es-CR" sz="16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E0BC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939598"/>
              </p:ext>
            </p:extLst>
          </p:nvPr>
        </p:nvGraphicFramePr>
        <p:xfrm>
          <a:off x="6912738" y="768869"/>
          <a:ext cx="4948704" cy="277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3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5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52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R" sz="1600" dirty="0"/>
                        <a:t>Actividades</a:t>
                      </a:r>
                      <a:r>
                        <a:rPr lang="es-CR" sz="1600" baseline="0" dirty="0"/>
                        <a:t> productivas : 8000 </a:t>
                      </a:r>
                      <a:r>
                        <a:rPr lang="es-CR" sz="1600" baseline="0" dirty="0" err="1"/>
                        <a:t>prod</a:t>
                      </a:r>
                      <a:r>
                        <a:rPr lang="es-CR" sz="1600" baseline="0" dirty="0"/>
                        <a:t>. Agropecuarios  ornamentales, hortalizas, leche, ganado vacuno (17.500 ha).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R" sz="1600" baseline="0" dirty="0"/>
                        <a:t>Ganado de leche (40.000ha)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R" sz="1600" baseline="0" dirty="0"/>
                        <a:t>Cerdos, gallinas, cabras) de 4 a 5 mil de pollos cada 42 días (MAG 2015)</a:t>
                      </a:r>
                      <a:endParaRPr lang="es-CR" sz="16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R" sz="1600" baseline="0" dirty="0"/>
                    </a:p>
                    <a:p>
                      <a:r>
                        <a:rPr lang="es-CR" sz="1600" baseline="0" dirty="0"/>
                        <a:t>La producción en la cuenca es considerable y heterogénea, el desarrollo de actividades mal manejadas a provocado la reacción de la comunidad tal es el caso de la actividad avícula que provoco el plebiscitó de Piedades Sur</a:t>
                      </a:r>
                      <a:endParaRPr lang="es-CR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E0BC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647761"/>
              </p:ext>
            </p:extLst>
          </p:nvPr>
        </p:nvGraphicFramePr>
        <p:xfrm>
          <a:off x="6861220" y="3752474"/>
          <a:ext cx="4961585" cy="277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27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4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0955">
                <a:tc>
                  <a:txBody>
                    <a:bodyPr/>
                    <a:lstStyle/>
                    <a:p>
                      <a:r>
                        <a:rPr lang="es-CR" sz="1600" b="1" u="sng" dirty="0"/>
                        <a:t>Empleo 55,7</a:t>
                      </a:r>
                      <a:r>
                        <a:rPr lang="es-CR" sz="1600" b="1" u="sng" baseline="0" dirty="0"/>
                        <a:t> % de la PEA,</a:t>
                      </a:r>
                      <a:r>
                        <a:rPr lang="es-CR" sz="1600" b="1" u="sng" dirty="0"/>
                        <a:t> zona de importancia generadora</a:t>
                      </a:r>
                      <a:r>
                        <a:rPr lang="es-CR" sz="1600" b="1" u="sng" baseline="0" dirty="0"/>
                        <a:t> de empleo en el sector agropecuario </a:t>
                      </a:r>
                    </a:p>
                    <a:p>
                      <a:endParaRPr lang="es-CR" sz="1600" b="1" u="sng" baseline="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s-CR" sz="1600" b="1" u="sng" baseline="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s-CR" sz="1600" b="1" u="sng" baseline="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r>
                        <a:rPr lang="es-MX" sz="1600" b="1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Ingreso promedio por hogar</a:t>
                      </a:r>
                      <a:endParaRPr lang="es-CR" sz="1600" b="1" u="sng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R" sz="1600" dirty="0"/>
                        <a:t>El porcentaje esta por debajo del promedio nacional (64%). (SEPSA, 2011). Sin embargo el dato no se</a:t>
                      </a:r>
                      <a:r>
                        <a:rPr lang="es-CR" sz="1600" baseline="0" dirty="0"/>
                        <a:t> considera malo, es una </a:t>
                      </a:r>
                      <a:r>
                        <a:rPr lang="es-CR" sz="1600" b="1" dirty="0"/>
                        <a:t>zona</a:t>
                      </a:r>
                      <a:r>
                        <a:rPr lang="es-CR" sz="1600" dirty="0"/>
                        <a:t> de importancia </a:t>
                      </a:r>
                      <a:r>
                        <a:rPr lang="es-CR" sz="1600" b="1" dirty="0"/>
                        <a:t>generadora</a:t>
                      </a:r>
                      <a:r>
                        <a:rPr lang="es-CR" sz="1600" b="1" baseline="0" dirty="0"/>
                        <a:t> </a:t>
                      </a:r>
                      <a:r>
                        <a:rPr lang="es-CR" sz="1600" baseline="0" dirty="0"/>
                        <a:t>de </a:t>
                      </a:r>
                      <a:r>
                        <a:rPr lang="es-CR" sz="1600" b="1" baseline="0" dirty="0"/>
                        <a:t>empleo en el sector agropecuario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699.966 colones  mensuales (INEC  2011).</a:t>
                      </a:r>
                      <a:endParaRPr lang="es-C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s-CR" sz="1600" b="1" baseline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E0BC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25007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589" y="199549"/>
            <a:ext cx="7022660" cy="6374672"/>
          </a:xfrm>
          <a:prstGeom prst="rect">
            <a:avLst/>
          </a:prstGeom>
        </p:spPr>
      </p:pic>
      <p:sp>
        <p:nvSpPr>
          <p:cNvPr id="7" name="Rectángulo redondeado 6">
            <a:hlinkClick r:id="rId3" action="ppaction://hlinksldjump"/>
          </p:cNvPr>
          <p:cNvSpPr/>
          <p:nvPr/>
        </p:nvSpPr>
        <p:spPr>
          <a:xfrm>
            <a:off x="2150123" y="6038193"/>
            <a:ext cx="772732" cy="373487"/>
          </a:xfrm>
          <a:prstGeom prst="roundRect">
            <a:avLst/>
          </a:prstGeom>
          <a:solidFill>
            <a:srgbClr val="E0BC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92" y="1252025"/>
            <a:ext cx="4586109" cy="396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010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980" y="315355"/>
            <a:ext cx="8409904" cy="6227114"/>
          </a:xfrm>
          <a:prstGeom prst="rect">
            <a:avLst/>
          </a:prstGeom>
        </p:spPr>
      </p:pic>
      <p:sp>
        <p:nvSpPr>
          <p:cNvPr id="9" name="Llamada rectangular 8"/>
          <p:cNvSpPr/>
          <p:nvPr/>
        </p:nvSpPr>
        <p:spPr>
          <a:xfrm>
            <a:off x="4365939" y="5473521"/>
            <a:ext cx="3335628" cy="528035"/>
          </a:xfrm>
          <a:prstGeom prst="wedgeRectCallout">
            <a:avLst>
              <a:gd name="adj1" fmla="val -62034"/>
              <a:gd name="adj2" fmla="val -185332"/>
            </a:avLst>
          </a:prstGeom>
          <a:solidFill>
            <a:schemeClr val="accent4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/>
              <a:t>Débil conciencia ambiental</a:t>
            </a:r>
          </a:p>
        </p:txBody>
      </p:sp>
      <p:sp>
        <p:nvSpPr>
          <p:cNvPr id="14" name="Llamada rectangular 13"/>
          <p:cNvSpPr/>
          <p:nvPr/>
        </p:nvSpPr>
        <p:spPr>
          <a:xfrm>
            <a:off x="476518" y="1004552"/>
            <a:ext cx="2678806" cy="1017431"/>
          </a:xfrm>
          <a:prstGeom prst="wedgeRectCallout">
            <a:avLst>
              <a:gd name="adj1" fmla="val 126763"/>
              <a:gd name="adj2" fmla="val 111574"/>
            </a:avLst>
          </a:prstGeom>
          <a:solidFill>
            <a:schemeClr val="accent4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dirty="0"/>
              <a:t>Baja rentabilidad de la actividad agropecuaria</a:t>
            </a:r>
          </a:p>
        </p:txBody>
      </p:sp>
      <p:sp>
        <p:nvSpPr>
          <p:cNvPr id="16" name="Llamada rectangular 15"/>
          <p:cNvSpPr/>
          <p:nvPr/>
        </p:nvSpPr>
        <p:spPr>
          <a:xfrm>
            <a:off x="3644720" y="315354"/>
            <a:ext cx="3346629" cy="1413543"/>
          </a:xfrm>
          <a:prstGeom prst="wedgeRectCallout">
            <a:avLst>
              <a:gd name="adj1" fmla="val 10914"/>
              <a:gd name="adj2" fmla="val 157941"/>
            </a:avLst>
          </a:prstGeom>
          <a:solidFill>
            <a:schemeClr val="accent4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dirty="0"/>
              <a:t>Incumplimiento de la legislación nacional relacionada a las fuentes de agua,</a:t>
            </a:r>
            <a:r>
              <a:rPr lang="es-419" dirty="0"/>
              <a:t> </a:t>
            </a:r>
            <a:r>
              <a:rPr lang="es-CR" dirty="0"/>
              <a:t>zonas </a:t>
            </a:r>
            <a:r>
              <a:rPr lang="es-419" dirty="0"/>
              <a:t>de </a:t>
            </a:r>
            <a:r>
              <a:rPr lang="es-CR" dirty="0" err="1"/>
              <a:t>prote</a:t>
            </a:r>
            <a:r>
              <a:rPr lang="es-419" dirty="0" err="1"/>
              <a:t>cción</a:t>
            </a:r>
            <a:r>
              <a:rPr lang="es-419" dirty="0"/>
              <a:t> </a:t>
            </a:r>
            <a:r>
              <a:rPr lang="es-CR" dirty="0"/>
              <a:t>y delitos ambientales</a:t>
            </a:r>
          </a:p>
        </p:txBody>
      </p:sp>
      <p:sp>
        <p:nvSpPr>
          <p:cNvPr id="17" name="Llamada rectangular 16"/>
          <p:cNvSpPr/>
          <p:nvPr/>
        </p:nvSpPr>
        <p:spPr>
          <a:xfrm>
            <a:off x="476518" y="2608148"/>
            <a:ext cx="2614412" cy="985057"/>
          </a:xfrm>
          <a:prstGeom prst="wedgeRectCallout">
            <a:avLst>
              <a:gd name="adj1" fmla="val 101335"/>
              <a:gd name="adj2" fmla="val 112513"/>
            </a:avLst>
          </a:prstGeom>
          <a:solidFill>
            <a:schemeClr val="accent4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dirty="0"/>
              <a:t>Uso inadecuado de los suelos</a:t>
            </a:r>
          </a:p>
        </p:txBody>
      </p:sp>
      <p:sp>
        <p:nvSpPr>
          <p:cNvPr id="18" name="Llamada rectangular 17"/>
          <p:cNvSpPr/>
          <p:nvPr/>
        </p:nvSpPr>
        <p:spPr>
          <a:xfrm>
            <a:off x="6053071" y="3853914"/>
            <a:ext cx="3245476" cy="844525"/>
          </a:xfrm>
          <a:prstGeom prst="wedgeRectCallout">
            <a:avLst>
              <a:gd name="adj1" fmla="val -116035"/>
              <a:gd name="adj2" fmla="val 19474"/>
            </a:avLst>
          </a:prstGeom>
          <a:solidFill>
            <a:schemeClr val="accent4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dirty="0"/>
              <a:t>Vertidos</a:t>
            </a:r>
          </a:p>
          <a:p>
            <a:pPr algn="ctr"/>
            <a:r>
              <a:rPr lang="es-CR" dirty="0"/>
              <a:t>Industriales y comerciales </a:t>
            </a:r>
          </a:p>
        </p:txBody>
      </p:sp>
      <p:sp>
        <p:nvSpPr>
          <p:cNvPr id="19" name="Llamada rectangular 18"/>
          <p:cNvSpPr/>
          <p:nvPr/>
        </p:nvSpPr>
        <p:spPr>
          <a:xfrm>
            <a:off x="7946265" y="801620"/>
            <a:ext cx="3103808" cy="1049805"/>
          </a:xfrm>
          <a:prstGeom prst="wedgeRectCallout">
            <a:avLst>
              <a:gd name="adj1" fmla="val -73945"/>
              <a:gd name="adj2" fmla="val 57592"/>
            </a:avLst>
          </a:prstGeom>
          <a:solidFill>
            <a:schemeClr val="accent4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dirty="0"/>
              <a:t>Contaminación del agua por actividades agropecuarias</a:t>
            </a:r>
          </a:p>
        </p:txBody>
      </p:sp>
      <p:sp>
        <p:nvSpPr>
          <p:cNvPr id="20" name="Llamada rectangular 19"/>
          <p:cNvSpPr/>
          <p:nvPr/>
        </p:nvSpPr>
        <p:spPr>
          <a:xfrm>
            <a:off x="8319752" y="2608147"/>
            <a:ext cx="2492062" cy="759501"/>
          </a:xfrm>
          <a:prstGeom prst="wedgeRectCallout">
            <a:avLst>
              <a:gd name="adj1" fmla="val -182052"/>
              <a:gd name="adj2" fmla="val 63723"/>
            </a:avLst>
          </a:prstGeom>
          <a:solidFill>
            <a:schemeClr val="accent4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dirty="0"/>
              <a:t>Deforestación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8744755" y="5329505"/>
            <a:ext cx="3079248" cy="1015663"/>
          </a:xfrm>
          <a:prstGeom prst="rect">
            <a:avLst/>
          </a:prstGeom>
          <a:solidFill>
            <a:srgbClr val="83CD69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R" sz="3000" b="1" dirty="0">
                <a:solidFill>
                  <a:srgbClr val="FFC000"/>
                </a:solidFill>
                <a:latin typeface="TA (Cuerpo)"/>
              </a:rPr>
              <a:t>Problemas identificados </a:t>
            </a:r>
          </a:p>
        </p:txBody>
      </p:sp>
    </p:spTree>
    <p:extLst>
      <p:ext uri="{BB962C8B-B14F-4D97-AF65-F5344CB8AC3E}">
        <p14:creationId xmlns:p14="http://schemas.microsoft.com/office/powerpoint/2010/main" val="118667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969" y="168987"/>
            <a:ext cx="8269569" cy="6450754"/>
          </a:xfrm>
          <a:prstGeom prst="rect">
            <a:avLst/>
          </a:prstGeom>
        </p:spPr>
      </p:pic>
      <p:sp>
        <p:nvSpPr>
          <p:cNvPr id="2" name="Llamada rectangular 1"/>
          <p:cNvSpPr/>
          <p:nvPr/>
        </p:nvSpPr>
        <p:spPr>
          <a:xfrm>
            <a:off x="4510825" y="26442"/>
            <a:ext cx="1700011" cy="1030310"/>
          </a:xfrm>
          <a:prstGeom prst="wedgeRectCallout">
            <a:avLst>
              <a:gd name="adj1" fmla="val 49621"/>
              <a:gd name="adj2" fmla="val 133750"/>
            </a:avLst>
          </a:prstGeom>
          <a:solidFill>
            <a:schemeClr val="bg2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Turismo (rural, de montaña, agroecológico)</a:t>
            </a:r>
            <a:endParaRPr lang="es-CR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Llamada rectangular 5"/>
          <p:cNvSpPr/>
          <p:nvPr/>
        </p:nvSpPr>
        <p:spPr>
          <a:xfrm>
            <a:off x="1767625" y="718437"/>
            <a:ext cx="1674254" cy="774188"/>
          </a:xfrm>
          <a:prstGeom prst="wedgeRectCallout">
            <a:avLst>
              <a:gd name="adj1" fmla="val 156395"/>
              <a:gd name="adj2" fmla="val 103019"/>
            </a:avLst>
          </a:prstGeom>
          <a:solidFill>
            <a:schemeClr val="bg2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Generación de energía eólica</a:t>
            </a:r>
          </a:p>
        </p:txBody>
      </p:sp>
      <p:sp>
        <p:nvSpPr>
          <p:cNvPr id="8" name="Llamada rectangular 7"/>
          <p:cNvSpPr/>
          <p:nvPr/>
        </p:nvSpPr>
        <p:spPr>
          <a:xfrm>
            <a:off x="7453648" y="3010461"/>
            <a:ext cx="2356834" cy="789221"/>
          </a:xfrm>
          <a:prstGeom prst="wedgeRectCallout">
            <a:avLst>
              <a:gd name="adj1" fmla="val -97208"/>
              <a:gd name="adj2" fmla="val -48252"/>
            </a:avLst>
          </a:prstGeom>
          <a:solidFill>
            <a:schemeClr val="bg2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Aprovechamiento del </a:t>
            </a:r>
            <a:r>
              <a:rPr lang="es-CR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recurso hídrico</a:t>
            </a:r>
          </a:p>
        </p:txBody>
      </p:sp>
      <p:sp>
        <p:nvSpPr>
          <p:cNvPr id="9" name="Llamada rectangular 8"/>
          <p:cNvSpPr/>
          <p:nvPr/>
        </p:nvSpPr>
        <p:spPr>
          <a:xfrm>
            <a:off x="5359125" y="4518211"/>
            <a:ext cx="1782209" cy="675193"/>
          </a:xfrm>
          <a:prstGeom prst="wedgeRectCallout">
            <a:avLst>
              <a:gd name="adj1" fmla="val -142145"/>
              <a:gd name="adj2" fmla="val -22500"/>
            </a:avLst>
          </a:prstGeom>
          <a:solidFill>
            <a:schemeClr val="bg2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Desarrollo de PYMES</a:t>
            </a:r>
            <a:endParaRPr lang="es-CR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Llamada rectangular 9"/>
          <p:cNvSpPr/>
          <p:nvPr/>
        </p:nvSpPr>
        <p:spPr>
          <a:xfrm>
            <a:off x="8928279" y="718436"/>
            <a:ext cx="1775580" cy="1050409"/>
          </a:xfrm>
          <a:prstGeom prst="wedgeRectCallout">
            <a:avLst>
              <a:gd name="adj1" fmla="val -131528"/>
              <a:gd name="adj2" fmla="val 72573"/>
            </a:avLst>
          </a:prstGeom>
          <a:solidFill>
            <a:schemeClr val="bg2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Desarrollo de producción agropecuaria sostenible</a:t>
            </a:r>
            <a:endParaRPr lang="es-CR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Llamada rectangular 10"/>
          <p:cNvSpPr/>
          <p:nvPr/>
        </p:nvSpPr>
        <p:spPr>
          <a:xfrm>
            <a:off x="632675" y="2040863"/>
            <a:ext cx="2475963" cy="869324"/>
          </a:xfrm>
          <a:prstGeom prst="wedgeRectCallout">
            <a:avLst>
              <a:gd name="adj1" fmla="val 95847"/>
              <a:gd name="adj2" fmla="val 201339"/>
            </a:avLst>
          </a:prstGeom>
          <a:solidFill>
            <a:schemeClr val="bg2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Desarrollo de cultivos no tradicionales (Bambú)</a:t>
            </a:r>
            <a:endParaRPr lang="es-CR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19255" y="5821252"/>
            <a:ext cx="3122624" cy="584775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s-CR" sz="3200" b="1" dirty="0"/>
              <a:t>Potencialidades</a:t>
            </a:r>
          </a:p>
        </p:txBody>
      </p:sp>
    </p:spTree>
    <p:extLst>
      <p:ext uri="{BB962C8B-B14F-4D97-AF65-F5344CB8AC3E}">
        <p14:creationId xmlns:p14="http://schemas.microsoft.com/office/powerpoint/2010/main" val="197759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4852" y="408172"/>
            <a:ext cx="1588541" cy="49239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s-C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CONFLICTOS</a:t>
            </a:r>
            <a:r>
              <a:rPr lang="es-C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920" y="262312"/>
            <a:ext cx="7513158" cy="6331058"/>
          </a:xfrm>
          <a:prstGeom prst="rect">
            <a:avLst/>
          </a:prstGeom>
        </p:spPr>
      </p:pic>
      <p:sp>
        <p:nvSpPr>
          <p:cNvPr id="2" name="Llamada rectangular 1"/>
          <p:cNvSpPr/>
          <p:nvPr/>
        </p:nvSpPr>
        <p:spPr>
          <a:xfrm>
            <a:off x="6255914" y="528033"/>
            <a:ext cx="1983346" cy="830645"/>
          </a:xfrm>
          <a:prstGeom prst="wedgeRectCallout">
            <a:avLst>
              <a:gd name="adj1" fmla="val -68236"/>
              <a:gd name="adj2" fmla="val 117103"/>
            </a:avLst>
          </a:prstGeom>
          <a:solidFill>
            <a:srgbClr val="97C2C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" dirty="0">
                <a:solidFill>
                  <a:schemeClr val="bg1"/>
                </a:solidFill>
                <a:cs typeface="Tahoma" panose="020B0604030504040204" pitchFamily="34" charset="0"/>
              </a:rPr>
              <a:t>Traspaso de agua a otras comunidades</a:t>
            </a:r>
            <a:endParaRPr lang="es-CR" dirty="0">
              <a:solidFill>
                <a:schemeClr val="bg1"/>
              </a:solidFill>
            </a:endParaRPr>
          </a:p>
        </p:txBody>
      </p:sp>
      <p:sp>
        <p:nvSpPr>
          <p:cNvPr id="9" name="Llamada rectangular 8"/>
          <p:cNvSpPr/>
          <p:nvPr/>
        </p:nvSpPr>
        <p:spPr>
          <a:xfrm>
            <a:off x="2540357" y="742122"/>
            <a:ext cx="2367277" cy="701273"/>
          </a:xfrm>
          <a:prstGeom prst="wedgeRectCallout">
            <a:avLst>
              <a:gd name="adj1" fmla="val 77955"/>
              <a:gd name="adj2" fmla="val 117917"/>
            </a:avLst>
          </a:prstGeom>
          <a:solidFill>
            <a:srgbClr val="97C2C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dirty="0"/>
              <a:t>Uso, manejo y distribución del agua</a:t>
            </a:r>
          </a:p>
        </p:txBody>
      </p:sp>
      <p:sp>
        <p:nvSpPr>
          <p:cNvPr id="11" name="Llamada rectangular 10"/>
          <p:cNvSpPr/>
          <p:nvPr/>
        </p:nvSpPr>
        <p:spPr>
          <a:xfrm>
            <a:off x="5322582" y="5338840"/>
            <a:ext cx="2469525" cy="1167044"/>
          </a:xfrm>
          <a:prstGeom prst="wedgeRectCallout">
            <a:avLst>
              <a:gd name="adj1" fmla="val -80710"/>
              <a:gd name="adj2" fmla="val -150406"/>
            </a:avLst>
          </a:prstGeom>
          <a:solidFill>
            <a:srgbClr val="97C2C3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" dirty="0">
                <a:cs typeface="Tahoma" panose="020B0604030504040204" pitchFamily="34" charset="0"/>
              </a:rPr>
              <a:t>Extracciones de materiales de río por empresas quebradoras (Empresas-población)</a:t>
            </a:r>
            <a:endParaRPr lang="es-CR" dirty="0"/>
          </a:p>
        </p:txBody>
      </p:sp>
      <p:sp>
        <p:nvSpPr>
          <p:cNvPr id="13" name="Llamada rectangular 12"/>
          <p:cNvSpPr/>
          <p:nvPr/>
        </p:nvSpPr>
        <p:spPr>
          <a:xfrm>
            <a:off x="8239260" y="5125312"/>
            <a:ext cx="2727097" cy="1186864"/>
          </a:xfrm>
          <a:prstGeom prst="wedgeRectCallout">
            <a:avLst>
              <a:gd name="adj1" fmla="val -162606"/>
              <a:gd name="adj2" fmla="val -243205"/>
            </a:avLst>
          </a:prstGeom>
          <a:solidFill>
            <a:srgbClr val="97C2C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" dirty="0">
                <a:cs typeface="Tahoma" panose="020B0604030504040204" pitchFamily="34" charset="0"/>
              </a:rPr>
              <a:t>Ampliación de avícolas y contaminación (productores avícolas - población)</a:t>
            </a:r>
            <a:endParaRPr lang="es-CR" dirty="0"/>
          </a:p>
        </p:txBody>
      </p:sp>
      <p:sp>
        <p:nvSpPr>
          <p:cNvPr id="14" name="Llamada rectangular 13"/>
          <p:cNvSpPr/>
          <p:nvPr/>
        </p:nvSpPr>
        <p:spPr>
          <a:xfrm>
            <a:off x="379927" y="3602198"/>
            <a:ext cx="2160430" cy="1099593"/>
          </a:xfrm>
          <a:prstGeom prst="wedgeRectCallout">
            <a:avLst>
              <a:gd name="adj1" fmla="val 154960"/>
              <a:gd name="adj2" fmla="val -44515"/>
            </a:avLst>
          </a:prstGeom>
          <a:solidFill>
            <a:srgbClr val="97C2C3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" dirty="0">
                <a:cs typeface="Tahoma" panose="020B0604030504040204" pitchFamily="34" charset="0"/>
              </a:rPr>
              <a:t>Alquiler de terreno (dueños de propiedades-población)</a:t>
            </a:r>
            <a:endParaRPr lang="es-CR" dirty="0"/>
          </a:p>
        </p:txBody>
      </p:sp>
      <p:sp>
        <p:nvSpPr>
          <p:cNvPr id="15" name="Llamada rectangular 14"/>
          <p:cNvSpPr/>
          <p:nvPr/>
        </p:nvSpPr>
        <p:spPr>
          <a:xfrm>
            <a:off x="8670705" y="528033"/>
            <a:ext cx="2717441" cy="1210638"/>
          </a:xfrm>
          <a:prstGeom prst="wedgeRectCallout">
            <a:avLst>
              <a:gd name="adj1" fmla="val -125082"/>
              <a:gd name="adj2" fmla="val 87990"/>
            </a:avLst>
          </a:prstGeom>
          <a:solidFill>
            <a:srgbClr val="97C2C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" dirty="0">
                <a:cs typeface="Tahoma" panose="020B0604030504040204" pitchFamily="34" charset="0"/>
              </a:rPr>
              <a:t>Establecimiento de infraestructura (casas, comercios) en zonas ribereñas </a:t>
            </a:r>
          </a:p>
        </p:txBody>
      </p:sp>
      <p:sp>
        <p:nvSpPr>
          <p:cNvPr id="17" name="Llamada rectangular 16"/>
          <p:cNvSpPr/>
          <p:nvPr/>
        </p:nvSpPr>
        <p:spPr>
          <a:xfrm>
            <a:off x="334852" y="1443395"/>
            <a:ext cx="2163649" cy="1184900"/>
          </a:xfrm>
          <a:prstGeom prst="wedgeRectCallout">
            <a:avLst>
              <a:gd name="adj1" fmla="val 161605"/>
              <a:gd name="adj2" fmla="val 48860"/>
            </a:avLst>
          </a:prstGeom>
          <a:solidFill>
            <a:srgbClr val="97C2C3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" dirty="0">
                <a:solidFill>
                  <a:schemeClr val="bg1"/>
                </a:solidFill>
                <a:cs typeface="Tahoma" panose="020B0604030504040204" pitchFamily="34" charset="0"/>
              </a:rPr>
              <a:t>Deforestación en áreas protegidas en propiedad privada</a:t>
            </a:r>
            <a:endParaRPr lang="es-CR" dirty="0">
              <a:solidFill>
                <a:schemeClr val="bg1"/>
              </a:solidFill>
            </a:endParaRPr>
          </a:p>
        </p:txBody>
      </p:sp>
      <p:sp>
        <p:nvSpPr>
          <p:cNvPr id="6" name="Llamada rectangular 5"/>
          <p:cNvSpPr/>
          <p:nvPr/>
        </p:nvSpPr>
        <p:spPr>
          <a:xfrm>
            <a:off x="8760851" y="4008297"/>
            <a:ext cx="2871989" cy="693494"/>
          </a:xfrm>
          <a:prstGeom prst="wedgeRectCallout">
            <a:avLst>
              <a:gd name="adj1" fmla="val -139875"/>
              <a:gd name="adj2" fmla="val -194056"/>
            </a:avLst>
          </a:prstGeom>
          <a:solidFill>
            <a:srgbClr val="97C2C3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" dirty="0">
                <a:cs typeface="Tahoma" panose="020B0604030504040204" pitchFamily="34" charset="0"/>
              </a:rPr>
              <a:t>Conflictos en áreas de las nacientes</a:t>
            </a:r>
            <a:endParaRPr lang="es-CR" dirty="0"/>
          </a:p>
        </p:txBody>
      </p:sp>
      <p:sp>
        <p:nvSpPr>
          <p:cNvPr id="12" name="Llamada rectangular 11"/>
          <p:cNvSpPr/>
          <p:nvPr/>
        </p:nvSpPr>
        <p:spPr>
          <a:xfrm>
            <a:off x="9224497" y="2034861"/>
            <a:ext cx="2714218" cy="1275535"/>
          </a:xfrm>
          <a:prstGeom prst="wedgeRectCallout">
            <a:avLst>
              <a:gd name="adj1" fmla="val -181075"/>
              <a:gd name="adj2" fmla="val -10884"/>
            </a:avLst>
          </a:prstGeom>
          <a:solidFill>
            <a:srgbClr val="97C2C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" dirty="0">
                <a:cs typeface="Tahoma" panose="020B0604030504040204" pitchFamily="34" charset="0"/>
              </a:rPr>
              <a:t>Desarrollo intensivo de la actividad pecuaria (avícola- porcina) en conflicto con la comunidad</a:t>
            </a:r>
            <a:endParaRPr lang="es-CR" dirty="0"/>
          </a:p>
        </p:txBody>
      </p:sp>
      <p:sp>
        <p:nvSpPr>
          <p:cNvPr id="19" name="Rectángulo 18">
            <a:hlinkClick r:id="rId3" action="ppaction://hlinksldjump"/>
          </p:cNvPr>
          <p:cNvSpPr/>
          <p:nvPr/>
        </p:nvSpPr>
        <p:spPr>
          <a:xfrm>
            <a:off x="334852" y="6118468"/>
            <a:ext cx="875762" cy="3874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64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6" grpId="0" animBg="1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86" y="251791"/>
            <a:ext cx="11728175" cy="638754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20046" y="4523843"/>
            <a:ext cx="105386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R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DE MANEJO DE LA CUENCA</a:t>
            </a:r>
          </a:p>
          <a:p>
            <a:pPr algn="ctr"/>
            <a:r>
              <a:rPr lang="es-CR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RÍO BARRANCA</a:t>
            </a:r>
          </a:p>
        </p:txBody>
      </p:sp>
    </p:spTree>
    <p:extLst>
      <p:ext uri="{BB962C8B-B14F-4D97-AF65-F5344CB8AC3E}">
        <p14:creationId xmlns:p14="http://schemas.microsoft.com/office/powerpoint/2010/main" val="10058337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/>
              <a:t>Objetivo general del Plan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1505607"/>
          </a:xfrm>
        </p:spPr>
        <p:txBody>
          <a:bodyPr/>
          <a:lstStyle/>
          <a:p>
            <a:pPr algn="just"/>
            <a:r>
              <a:rPr lang="es-CR" dirty="0">
                <a:solidFill>
                  <a:schemeClr val="tx1"/>
                </a:solidFill>
              </a:rPr>
              <a:t>La población de la cuenca del río Barranca participa en los procesos de gestión para lograr la sostenibilidad de los recursos naturales agua</a:t>
            </a:r>
            <a:r>
              <a:rPr lang="es-PE" dirty="0">
                <a:solidFill>
                  <a:schemeClr val="tx1"/>
                </a:solidFill>
              </a:rPr>
              <a:t>,</a:t>
            </a:r>
            <a:r>
              <a:rPr lang="es-CR" dirty="0">
                <a:solidFill>
                  <a:schemeClr val="tx1"/>
                </a:solidFill>
              </a:rPr>
              <a:t> suelo y biodiversidad, considerando el cambio climático.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140351" y="2953407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R" dirty="0"/>
              <a:t>Horizonte del Plan </a:t>
            </a: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1140351" y="4054365"/>
            <a:ext cx="9872871" cy="1505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buNone/>
            </a:pPr>
            <a:r>
              <a:rPr lang="es-CR" dirty="0">
                <a:solidFill>
                  <a:schemeClr val="tx1"/>
                </a:solidFill>
              </a:rPr>
              <a:t>. S</a:t>
            </a:r>
            <a:r>
              <a:rPr lang="es-419" dirty="0">
                <a:solidFill>
                  <a:schemeClr val="tx1"/>
                </a:solidFill>
              </a:rPr>
              <a:t>erá viable lograr los impactos esperados en un periodo de 15 años</a:t>
            </a:r>
            <a:r>
              <a:rPr lang="es-419" dirty="0"/>
              <a:t>.</a:t>
            </a:r>
            <a:endParaRPr lang="es-CR" dirty="0">
              <a:solidFill>
                <a:schemeClr val="tx1"/>
              </a:solidFill>
            </a:endParaRPr>
          </a:p>
        </p:txBody>
      </p:sp>
      <p:sp>
        <p:nvSpPr>
          <p:cNvPr id="7" name="Flecha derecha 6"/>
          <p:cNvSpPr/>
          <p:nvPr/>
        </p:nvSpPr>
        <p:spPr>
          <a:xfrm>
            <a:off x="1529255" y="4650828"/>
            <a:ext cx="9664262" cy="331075"/>
          </a:xfrm>
          <a:prstGeom prst="rightArrow">
            <a:avLst/>
          </a:prstGeom>
          <a:solidFill>
            <a:srgbClr val="97C2C3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8" name="CuadroTexto 7"/>
          <p:cNvSpPr txBox="1"/>
          <p:nvPr/>
        </p:nvSpPr>
        <p:spPr>
          <a:xfrm>
            <a:off x="1529255" y="5042761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dirty="0"/>
              <a:t>0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0683712" y="5055476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dirty="0"/>
              <a:t>15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7876211" y="4976122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dirty="0"/>
              <a:t>10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851411" y="4981903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dirty="0"/>
              <a:t>5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455368" y="5021108"/>
            <a:ext cx="98120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R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corto (3)                                                 mediano (8)                             largo plazo (15 años)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12308546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583" y="300317"/>
            <a:ext cx="9361954" cy="611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398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590210"/>
              </p:ext>
            </p:extLst>
          </p:nvPr>
        </p:nvGraphicFramePr>
        <p:xfrm>
          <a:off x="302419" y="691304"/>
          <a:ext cx="11559024" cy="561922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5301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6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62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23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br>
                        <a:rPr lang="es-CR" sz="13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</a:rPr>
                      </a:br>
                      <a:r>
                        <a:rPr lang="es-CR" sz="13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PROGRAMA</a:t>
                      </a:r>
                      <a:endParaRPr lang="es-CR" sz="13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1" marR="5986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3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I</a:t>
                      </a:r>
                      <a:endParaRPr lang="es-CR" sz="13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1" marR="5986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3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Conservación de suelos, bosques y áreas protegidas</a:t>
                      </a:r>
                      <a:endParaRPr lang="es-CR" sz="13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1" marR="5986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1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3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PROYECTO 2</a:t>
                      </a:r>
                      <a:endParaRPr lang="es-CR" sz="13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1" marR="5986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3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Mejoramiento de la fertilidad de suelos</a:t>
                      </a:r>
                      <a:endParaRPr lang="es-CR" sz="13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1" marR="5986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9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3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PROBLEMA A RESOLVER</a:t>
                      </a:r>
                      <a:endParaRPr lang="es-CR" sz="13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1" marR="5986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3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La pérdida de fertilidad de los suelos a consecuencia del uso inadecuado de los suelos (cambio de uso, mal uso)</a:t>
                      </a:r>
                      <a:endParaRPr lang="es-CR" sz="13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1" marR="5986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4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3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UBICACIÓN</a:t>
                      </a:r>
                      <a:endParaRPr lang="es-CR" sz="13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1" marR="5986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3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Piedades Sur, Piedades Norte, Ángeles Sur, Ángeles Norte, La Esperanza, Bajo La Paz </a:t>
                      </a:r>
                      <a:endParaRPr lang="es-CR" sz="13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3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(parte alta y media de la cuenca)</a:t>
                      </a:r>
                      <a:endParaRPr lang="es-CR" sz="13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1" marR="5986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4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3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OBJETIVO</a:t>
                      </a:r>
                      <a:endParaRPr lang="es-CR" sz="13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3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DEL PROYECTO</a:t>
                      </a:r>
                      <a:endParaRPr lang="es-CR" sz="13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1" marR="5986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Contribuir al mejoramiento de la fertilidad de los suelos mediante la implementación de prácticas de conservación de suelos y prácticas de producción amigables con el ambiente</a:t>
                      </a:r>
                      <a:endParaRPr lang="es-CR" sz="13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861" marR="5986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07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3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COMPONENTES</a:t>
                      </a:r>
                      <a:endParaRPr lang="es-CR" sz="13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1" marR="5986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indent="-252095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12140" algn="l"/>
                          <a:tab pos="449580" algn="l"/>
                        </a:tabLst>
                      </a:pPr>
                      <a:r>
                        <a:rPr lang="es-ES_tradnl" sz="1300" kern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Identificación de áreas piloto para implementación de prácticas de mejoramiento de fertilidad (caracterización de suelos)</a:t>
                      </a:r>
                      <a:endParaRPr lang="es-CR" sz="1300" kern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  <a:p>
                      <a:pPr marL="0" indent="-252095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12140" algn="l"/>
                          <a:tab pos="449580" algn="l"/>
                        </a:tabLst>
                      </a:pPr>
                      <a:r>
                        <a:rPr lang="es-ES_tradnl" sz="1300" kern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Plan de mejoramiento de fertilidad de suelos </a:t>
                      </a:r>
                      <a:endParaRPr lang="es-CR" sz="1300" kern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  <a:p>
                      <a:pPr marL="0" indent="-252095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12140" algn="l"/>
                          <a:tab pos="449580" algn="l"/>
                        </a:tabLst>
                      </a:pPr>
                      <a:r>
                        <a:rPr lang="es-ES_tradnl" sz="1300" kern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Capacitación a productores en la aplicación de prácticas de mejoramiento de fertilidad de suelos</a:t>
                      </a:r>
                      <a:endParaRPr lang="es-CR" sz="1300" kern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  <a:p>
                      <a:pPr marL="0" indent="-252095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12140" algn="l"/>
                          <a:tab pos="449580" algn="l"/>
                        </a:tabLst>
                      </a:pPr>
                      <a:r>
                        <a:rPr lang="es-ES_tradnl" sz="1300" kern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Implementación de prácticas de mejoramiento de fertilidad de suelos</a:t>
                      </a:r>
                      <a:endParaRPr lang="es-CR" sz="1300" kern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  <a:p>
                      <a:pPr marL="0" indent="-252095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12140" algn="l"/>
                          <a:tab pos="449580" algn="l"/>
                        </a:tabLst>
                      </a:pPr>
                      <a:r>
                        <a:rPr lang="es-ES_tradnl" sz="1300" kern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Monitoreo del suelo mediante análisis anuales</a:t>
                      </a:r>
                      <a:endParaRPr lang="es-CR" sz="1300" kern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59861" marR="5986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11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3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DURACIÓN</a:t>
                      </a:r>
                      <a:endParaRPr lang="es-CR" sz="13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1" marR="5986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3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10 años</a:t>
                      </a:r>
                      <a:endParaRPr lang="es-CR" sz="13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1" marR="5986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35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3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INSTITUCIONES VINCULADAS A SU EJECUCIÓN</a:t>
                      </a:r>
                      <a:endParaRPr lang="es-CR" sz="13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1" marR="5986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3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MAG, CAC, UPA, MEP, MAOPAC</a:t>
                      </a:r>
                      <a:r>
                        <a:rPr lang="es-CR" sz="13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, ONG vinculadas a la conservación</a:t>
                      </a:r>
                      <a:endParaRPr lang="es-CR" sz="13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3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R" sz="13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1" marR="5986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29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3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ACTORES / PARTICIPANTES</a:t>
                      </a:r>
                      <a:endParaRPr lang="es-CR" sz="13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1" marR="5986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3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Asociaciones de productores, Bloques de Asociaciones, comunidad en general</a:t>
                      </a:r>
                      <a:endParaRPr lang="es-CR" sz="13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1" marR="5986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23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3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INDICADORES DE BENEFICIOS</a:t>
                      </a:r>
                      <a:endParaRPr lang="es-CR" sz="13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1" marR="5986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R="3111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5818505" algn="r"/>
                        </a:tabLst>
                      </a:pPr>
                      <a:r>
                        <a:rPr lang="es-CR" sz="13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400 productores agropecuarios y forestales (beneficiarios directos)</a:t>
                      </a:r>
                      <a:endParaRPr lang="es-CR" sz="13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3111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5818505" algn="r"/>
                        </a:tabLst>
                      </a:pPr>
                      <a:r>
                        <a:rPr lang="es-CR" sz="13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2.000 miembros de familias participantes (beneficiarios indirectos)</a:t>
                      </a:r>
                      <a:endParaRPr lang="es-CR" sz="13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1" marR="5986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11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3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MONTO TOTAL</a:t>
                      </a:r>
                      <a:endParaRPr lang="es-CR" sz="13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1" marR="5986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3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US$ 450.000</a:t>
                      </a:r>
                      <a:endParaRPr lang="es-CR" sz="13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1" marR="5986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44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3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POSIBLES FUENTES FINANCIERAS</a:t>
                      </a:r>
                      <a:endParaRPr lang="es-CR" sz="13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1" marR="5986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3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Presupuestos nacionales (MAG, INDER, IMAS, DINADECO), presupuestos municipales (Naranjo, San Ramón, Esparza), AGAINPA, Asociaciones de productores y empresas agrícolas y ganaderas.</a:t>
                      </a:r>
                    </a:p>
                  </a:txBody>
                  <a:tcPr marL="59861" marR="5986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29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3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ANEXOS DE REFERENCIA</a:t>
                      </a:r>
                      <a:endParaRPr lang="es-CR" sz="13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1" marR="5986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3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Anexo X. Detalle del presupuesto de costos</a:t>
                      </a:r>
                      <a:endParaRPr lang="es-CR" sz="13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1" marR="59861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927279" y="321972"/>
            <a:ext cx="2540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FICHAS DE PROYECTO </a:t>
            </a:r>
          </a:p>
        </p:txBody>
      </p:sp>
    </p:spTree>
    <p:extLst>
      <p:ext uri="{BB962C8B-B14F-4D97-AF65-F5344CB8AC3E}">
        <p14:creationId xmlns:p14="http://schemas.microsoft.com/office/powerpoint/2010/main" val="947014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7997" y="253071"/>
            <a:ext cx="8451761" cy="819740"/>
          </a:xfrm>
        </p:spPr>
        <p:txBody>
          <a:bodyPr>
            <a:normAutofit/>
          </a:bodyPr>
          <a:lstStyle/>
          <a:p>
            <a:r>
              <a:rPr lang="es-CR" b="1" dirty="0">
                <a:solidFill>
                  <a:srgbClr val="0070C0"/>
                </a:solidFill>
              </a:rPr>
              <a:t>REALIZACIÓN DE TALLERES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856" y="1072811"/>
            <a:ext cx="9583619" cy="5392383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3624319" y="1578942"/>
            <a:ext cx="5714398" cy="3251690"/>
            <a:chOff x="2267744" y="1689478"/>
            <a:chExt cx="5714398" cy="3251690"/>
          </a:xfrm>
        </p:grpSpPr>
        <p:sp>
          <p:nvSpPr>
            <p:cNvPr id="6" name="Rectángulo 5"/>
            <p:cNvSpPr/>
            <p:nvPr/>
          </p:nvSpPr>
          <p:spPr>
            <a:xfrm>
              <a:off x="3131840" y="3068960"/>
              <a:ext cx="720080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R" sz="1200" dirty="0">
                  <a:solidFill>
                    <a:prstClr val="black"/>
                  </a:solidFill>
                </a:rPr>
                <a:t>Cerrillos</a:t>
              </a: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4315141" y="2745416"/>
              <a:ext cx="1054270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R" sz="1200" dirty="0">
                  <a:solidFill>
                    <a:prstClr val="black"/>
                  </a:solidFill>
                </a:rPr>
                <a:t>Piedades Sur</a:t>
              </a:r>
            </a:p>
          </p:txBody>
        </p:sp>
        <p:sp>
          <p:nvSpPr>
            <p:cNvPr id="8" name="Rectángulo 7"/>
            <p:cNvSpPr/>
            <p:nvPr/>
          </p:nvSpPr>
          <p:spPr>
            <a:xfrm>
              <a:off x="6217023" y="3212976"/>
              <a:ext cx="958427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R" sz="1200" dirty="0">
                  <a:solidFill>
                    <a:prstClr val="black"/>
                  </a:solidFill>
                </a:rPr>
                <a:t>San Ramón</a:t>
              </a: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2267744" y="4725144"/>
              <a:ext cx="792088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R" sz="1200" dirty="0">
                  <a:solidFill>
                    <a:prstClr val="black"/>
                  </a:solidFill>
                </a:rPr>
                <a:t>Esparza</a:t>
              </a: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6706475" y="1689478"/>
              <a:ext cx="1275667" cy="3827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R" sz="1200" dirty="0">
                  <a:solidFill>
                    <a:prstClr val="black"/>
                  </a:solidFill>
                </a:rPr>
                <a:t>San Antonio de Barranca</a:t>
              </a:r>
            </a:p>
          </p:txBody>
        </p:sp>
      </p:grpSp>
      <p:sp>
        <p:nvSpPr>
          <p:cNvPr id="11" name="Llamada de nube 10"/>
          <p:cNvSpPr/>
          <p:nvPr/>
        </p:nvSpPr>
        <p:spPr>
          <a:xfrm>
            <a:off x="9524570" y="410625"/>
            <a:ext cx="2354828" cy="1063787"/>
          </a:xfrm>
          <a:prstGeom prst="cloudCallout">
            <a:avLst>
              <a:gd name="adj1" fmla="val -38662"/>
              <a:gd name="adj2" fmla="val 79449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dirty="0"/>
              <a:t>Talleres diagnóstico</a:t>
            </a:r>
          </a:p>
        </p:txBody>
      </p:sp>
    </p:spTree>
    <p:extLst>
      <p:ext uri="{BB962C8B-B14F-4D97-AF65-F5344CB8AC3E}">
        <p14:creationId xmlns:p14="http://schemas.microsoft.com/office/powerpoint/2010/main" val="183262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1207" y="632922"/>
            <a:ext cx="11204575" cy="743125"/>
          </a:xfrm>
        </p:spPr>
        <p:txBody>
          <a:bodyPr>
            <a:normAutofit fontScale="90000"/>
          </a:bodyPr>
          <a:lstStyle/>
          <a:p>
            <a:r>
              <a:rPr lang="es-CR" dirty="0"/>
              <a:t>ANEXO</a:t>
            </a:r>
            <a:r>
              <a:rPr lang="es-CR" dirty="0">
                <a:solidFill>
                  <a:schemeClr val="accent1">
                    <a:lumMod val="60000"/>
                    <a:lumOff val="4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s-CR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R" dirty="0"/>
              <a:t>Detalle del presupuesto de costos</a:t>
            </a:r>
            <a:br>
              <a:rPr lang="es-CR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CR" dirty="0"/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4857934"/>
              </p:ext>
            </p:extLst>
          </p:nvPr>
        </p:nvGraphicFramePr>
        <p:xfrm>
          <a:off x="591207" y="1249184"/>
          <a:ext cx="11204575" cy="525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8" name="Documento" r:id="rId3" imgW="8272715" imgH="3885650" progId="Word.Document.12">
                  <p:embed/>
                </p:oleObj>
              </mc:Choice>
              <mc:Fallback>
                <p:oleObj name="Documento" r:id="rId3" imgW="8272715" imgH="388565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207" y="1249184"/>
                        <a:ext cx="11204575" cy="5254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96601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20825" y="1702442"/>
            <a:ext cx="5190930" cy="1813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0825" indent="-157163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tabLst>
                <a:tab pos="252095" algn="l"/>
                <a:tab pos="449580" algn="l"/>
              </a:tabLst>
            </a:pPr>
            <a:r>
              <a:rPr lang="es-EC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Objetivo general</a:t>
            </a:r>
            <a:endParaRPr lang="es-CR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3663" indent="-93663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tabLst>
                <a:tab pos="449263" algn="l"/>
              </a:tabLst>
            </a:pPr>
            <a:r>
              <a:rPr lang="es-EC" dirty="0">
                <a:solidFill>
                  <a:schemeClr val="bg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Rehabilitar el estado actual de deterioro de los recursos suelo y cubierta vegetal en las zonas afectadas de la cuenca</a:t>
            </a:r>
            <a:r>
              <a:rPr lang="es-419" dirty="0">
                <a:solidFill>
                  <a:schemeClr val="bg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y conservar las áreas protegidas</a:t>
            </a:r>
            <a:r>
              <a:rPr lang="es-EC" dirty="0">
                <a:solidFill>
                  <a:schemeClr val="bg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CR" sz="1400" b="1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483689253"/>
              </p:ext>
            </p:extLst>
          </p:nvPr>
        </p:nvGraphicFramePr>
        <p:xfrm>
          <a:off x="824247" y="218941"/>
          <a:ext cx="10895527" cy="6091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12746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469180"/>
              </p:ext>
            </p:extLst>
          </p:nvPr>
        </p:nvGraphicFramePr>
        <p:xfrm>
          <a:off x="341075" y="464770"/>
          <a:ext cx="11490960" cy="583396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93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6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8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89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700" dirty="0">
                          <a:effectLst/>
                        </a:rPr>
                        <a:t>No.</a:t>
                      </a:r>
                      <a:endParaRPr lang="es-CR" sz="17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 marL="1924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700" dirty="0">
                          <a:effectLst/>
                        </a:rPr>
                        <a:t>Proyectos</a:t>
                      </a:r>
                      <a:endParaRPr lang="es-CR" sz="17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700" dirty="0">
                          <a:effectLst/>
                        </a:rPr>
                        <a:t>Ubicación/Comunidades</a:t>
                      </a:r>
                      <a:endParaRPr lang="es-CR" sz="17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700" dirty="0">
                          <a:effectLst/>
                        </a:rPr>
                        <a:t>Instituciones/ organizaciones relacionadas </a:t>
                      </a:r>
                      <a:endParaRPr lang="es-CR" sz="17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700">
                          <a:effectLst/>
                        </a:rPr>
                        <a:t>1</a:t>
                      </a:r>
                      <a:endParaRPr lang="es-CR" sz="17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700" b="1">
                          <a:effectLst/>
                        </a:rPr>
                        <a:t>Control de la erosión y cárcavas</a:t>
                      </a:r>
                      <a:endParaRPr lang="es-CR" sz="17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700" dirty="0">
                          <a:effectLst/>
                        </a:rPr>
                        <a:t>Naranjo, Cerrillos, Peñas Blancas, Sabana Bonita, San Jerónimo, Piedades Sur</a:t>
                      </a:r>
                      <a:endParaRPr lang="es-CR" sz="17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700">
                          <a:effectLst/>
                        </a:rPr>
                        <a:t>MAG, CAC, AGAINPA, Municipalidades</a:t>
                      </a:r>
                      <a:endParaRPr lang="es-CR" sz="17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700">
                          <a:effectLst/>
                        </a:rPr>
                        <a:t>2</a:t>
                      </a:r>
                      <a:endParaRPr lang="es-CR" sz="17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700" b="1" dirty="0">
                          <a:effectLst/>
                        </a:rPr>
                        <a:t>Mejoramiento de la fertilidad de suelos</a:t>
                      </a:r>
                      <a:endParaRPr lang="es-CR" sz="17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700" dirty="0">
                          <a:effectLst/>
                        </a:rPr>
                        <a:t>Piedades Sur, Piedades Norte, Ángeles Sur, Ángeles Norte, La Esperanza, Bajo La Paz, </a:t>
                      </a:r>
                      <a:endParaRPr lang="es-CR" sz="17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700">
                          <a:effectLst/>
                        </a:rPr>
                        <a:t>MAG, CAC, UPA, MAOPAC</a:t>
                      </a:r>
                      <a:endParaRPr lang="es-CR" sz="17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700">
                          <a:effectLst/>
                        </a:rPr>
                        <a:t>3</a:t>
                      </a:r>
                      <a:endParaRPr lang="es-CR" sz="17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700" b="1">
                          <a:effectLst/>
                        </a:rPr>
                        <a:t>Control de deslizamientos</a:t>
                      </a:r>
                      <a:endParaRPr lang="es-CR" sz="17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700">
                          <a:effectLst/>
                        </a:rPr>
                        <a:t>Piedades Sur, Sardinal, San Francisco, La Guaria</a:t>
                      </a:r>
                      <a:endParaRPr lang="es-CR" sz="17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700">
                          <a:effectLst/>
                        </a:rPr>
                        <a:t>MAG, Municipalidades, CNE</a:t>
                      </a:r>
                      <a:endParaRPr lang="es-CR" sz="17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5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700">
                          <a:effectLst/>
                        </a:rPr>
                        <a:t>4</a:t>
                      </a:r>
                      <a:endParaRPr lang="es-CR" sz="17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700" b="1">
                          <a:effectLst/>
                        </a:rPr>
                        <a:t>Recuperación y restauración de suelos degradados</a:t>
                      </a:r>
                      <a:endParaRPr lang="es-CR" sz="17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700" dirty="0">
                          <a:effectLst/>
                        </a:rPr>
                        <a:t>Burial, Socorro, San Francisco, Salvador, Carrera Buena, Piedades Norte, Sabana Bonita, Mesetas, San Jerónimo, Cerrillos, Peñas Blancas Finca La Paz, Ángeles Norte</a:t>
                      </a:r>
                      <a:endParaRPr lang="es-CR" sz="17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700">
                          <a:effectLst/>
                        </a:rPr>
                        <a:t>MAG, Municipalidades, UPA, CAC, Procuenca río Jabonal</a:t>
                      </a:r>
                      <a:endParaRPr lang="es-CR" sz="17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700">
                          <a:effectLst/>
                        </a:rPr>
                        <a:t>5</a:t>
                      </a:r>
                      <a:endParaRPr lang="es-CR" sz="17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700" b="1">
                          <a:effectLst/>
                        </a:rPr>
                        <a:t>Protección </a:t>
                      </a:r>
                      <a:r>
                        <a:rPr lang="es-419" sz="1700" b="1">
                          <a:effectLst/>
                        </a:rPr>
                        <a:t>y recuperación </a:t>
                      </a:r>
                      <a:r>
                        <a:rPr lang="es-CR" sz="1700" b="1">
                          <a:effectLst/>
                        </a:rPr>
                        <a:t>de franjas ribereñas</a:t>
                      </a:r>
                      <a:endParaRPr lang="es-CR" sz="17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700" dirty="0">
                          <a:effectLst/>
                        </a:rPr>
                        <a:t>Toda la cuenca</a:t>
                      </a:r>
                      <a:endParaRPr lang="es-CR" sz="17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SINAC-MINAE, MAG, AGAINPA, ICE </a:t>
                      </a:r>
                      <a:endParaRPr lang="es-CR" sz="17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5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700">
                          <a:effectLst/>
                        </a:rPr>
                        <a:t>6</a:t>
                      </a:r>
                      <a:endParaRPr lang="es-CR" sz="17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700" b="1">
                          <a:effectLst/>
                        </a:rPr>
                        <a:t>Sistemas agroforestales y silvopastoriles</a:t>
                      </a:r>
                      <a:endParaRPr lang="es-CR" sz="17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700" dirty="0">
                          <a:effectLst/>
                        </a:rPr>
                        <a:t>Balboa, Sardinal, Piedades Sur, Bajo Barranca, San Antonio, Cerrillos (parte baja), Los Bajos, zonas cercanas a Quebrada Victoria, Bajo Barranca, San jerónimo, San Francisco</a:t>
                      </a:r>
                      <a:endParaRPr lang="es-CR" sz="17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MAG, CAC, AGAINPA, UPA, FONAFIFO</a:t>
                      </a:r>
                      <a:endParaRPr lang="es-CR" sz="17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216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700">
                          <a:effectLst/>
                        </a:rPr>
                        <a:t>7</a:t>
                      </a:r>
                      <a:endParaRPr lang="es-CR" sz="17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700" b="1" dirty="0">
                          <a:effectLst/>
                        </a:rPr>
                        <a:t>Co-manejo de </a:t>
                      </a:r>
                      <a:r>
                        <a:rPr lang="es-419" sz="1700" b="1" dirty="0">
                          <a:effectLst/>
                        </a:rPr>
                        <a:t>áreas de protección</a:t>
                      </a:r>
                      <a:r>
                        <a:rPr lang="es-419" sz="1700" b="1" baseline="0" dirty="0">
                          <a:effectLst/>
                        </a:rPr>
                        <a:t>, áreas protegidas </a:t>
                      </a:r>
                      <a:r>
                        <a:rPr lang="es-PE" sz="1700" b="1" dirty="0">
                          <a:effectLst/>
                        </a:rPr>
                        <a:t>y corredores biológicos</a:t>
                      </a:r>
                      <a:endParaRPr lang="es-CR" sz="17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700" dirty="0">
                          <a:effectLst/>
                        </a:rPr>
                        <a:t>Zona protectora el Chayote, San Antonio de Zapotal (ruta del Quetzal), Cerro Azahar, zona de las naciente</a:t>
                      </a:r>
                      <a:r>
                        <a:rPr lang="es-PE" sz="1700" baseline="0" dirty="0">
                          <a:effectLst/>
                        </a:rPr>
                        <a:t> </a:t>
                      </a:r>
                      <a:r>
                        <a:rPr lang="es-PE" sz="1700" dirty="0">
                          <a:effectLst/>
                        </a:rPr>
                        <a:t>río la Paz, río Victoria, San Pedro y La Paz</a:t>
                      </a:r>
                      <a:r>
                        <a:rPr lang="es-419" sz="1700" dirty="0">
                          <a:effectLst/>
                        </a:rPr>
                        <a:t>, zona protectora Montes de Oro, Refugio de Vida</a:t>
                      </a:r>
                      <a:r>
                        <a:rPr lang="es-419" sz="1700" baseline="0" dirty="0">
                          <a:effectLst/>
                        </a:rPr>
                        <a:t> Silvestre Peñas Blancas </a:t>
                      </a:r>
                      <a:endParaRPr lang="es-CR" sz="17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700" dirty="0">
                          <a:effectLst/>
                        </a:rPr>
                        <a:t>SINAC, Bloques de Asociaciones, </a:t>
                      </a:r>
                      <a:r>
                        <a:rPr lang="es-PE" sz="1700" dirty="0" err="1">
                          <a:effectLst/>
                        </a:rPr>
                        <a:t>ADIs</a:t>
                      </a:r>
                      <a:r>
                        <a:rPr lang="es-PE" sz="1700" dirty="0">
                          <a:effectLst/>
                        </a:rPr>
                        <a:t>, ASADAS, FONAFIFO</a:t>
                      </a:r>
                      <a:r>
                        <a:rPr lang="es-419" sz="1700" dirty="0">
                          <a:effectLst/>
                        </a:rPr>
                        <a:t>. Municipalidad</a:t>
                      </a:r>
                      <a:endParaRPr lang="es-CR" sz="17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82487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20825" y="1702442"/>
            <a:ext cx="5190930" cy="1813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0825" indent="-157163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tabLst>
                <a:tab pos="252095" algn="l"/>
                <a:tab pos="449580" algn="l"/>
              </a:tabLst>
            </a:pPr>
            <a:r>
              <a:rPr lang="es-EC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Objetivo general</a:t>
            </a:r>
            <a:endParaRPr lang="es-CR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3663" indent="-93663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tabLst>
                <a:tab pos="449263" algn="l"/>
              </a:tabLst>
            </a:pPr>
            <a:r>
              <a:rPr lang="es-EC" dirty="0">
                <a:solidFill>
                  <a:schemeClr val="bg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Rehabilitar el estado actual de deterioro de los recursos suelo y cubierta vegetal en las zonas afectadas de la cuenca</a:t>
            </a:r>
            <a:r>
              <a:rPr lang="es-419" dirty="0">
                <a:solidFill>
                  <a:schemeClr val="bg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y conservar las áreas protegidas</a:t>
            </a:r>
            <a:r>
              <a:rPr lang="es-EC" dirty="0">
                <a:solidFill>
                  <a:schemeClr val="bg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CR" sz="1400" b="1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283426206"/>
              </p:ext>
            </p:extLst>
          </p:nvPr>
        </p:nvGraphicFramePr>
        <p:xfrm>
          <a:off x="631064" y="206062"/>
          <a:ext cx="11346287" cy="6091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53372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20825" y="1702442"/>
            <a:ext cx="5190930" cy="1813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0825" indent="-157163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tabLst>
                <a:tab pos="252095" algn="l"/>
                <a:tab pos="449580" algn="l"/>
              </a:tabLst>
            </a:pPr>
            <a:r>
              <a:rPr lang="es-EC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Objetivo general</a:t>
            </a:r>
            <a:endParaRPr lang="es-CR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3663" indent="-93663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tabLst>
                <a:tab pos="449263" algn="l"/>
              </a:tabLst>
            </a:pPr>
            <a:r>
              <a:rPr lang="es-EC" dirty="0">
                <a:solidFill>
                  <a:schemeClr val="bg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Rehabilitar el estado actual de deterioro de los recursos suelo y cubierta vegetal en las zonas afectadas de la cuenca</a:t>
            </a:r>
            <a:r>
              <a:rPr lang="es-419" dirty="0">
                <a:solidFill>
                  <a:schemeClr val="bg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y conservar las áreas protegidas</a:t>
            </a:r>
            <a:r>
              <a:rPr lang="es-EC" dirty="0">
                <a:solidFill>
                  <a:schemeClr val="bg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CR" sz="1400" b="1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817514"/>
              </p:ext>
            </p:extLst>
          </p:nvPr>
        </p:nvGraphicFramePr>
        <p:xfrm>
          <a:off x="542797" y="354219"/>
          <a:ext cx="11280009" cy="5902791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18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83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392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70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600" dirty="0">
                          <a:effectLst/>
                        </a:rPr>
                        <a:t>No.</a:t>
                      </a:r>
                      <a:endParaRPr lang="es-CR" sz="16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 marL="1924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600" b="1">
                          <a:effectLst/>
                        </a:rPr>
                        <a:t>Proyectos</a:t>
                      </a:r>
                      <a:endParaRPr lang="es-CR" sz="16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600">
                          <a:effectLst/>
                        </a:rPr>
                        <a:t>Ubicación/Comunidades</a:t>
                      </a:r>
                      <a:endParaRPr lang="es-CR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600" dirty="0">
                          <a:effectLst/>
                        </a:rPr>
                        <a:t>Instituciones/ organizaciones relacionadas </a:t>
                      </a:r>
                      <a:endParaRPr lang="es-CR" sz="16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600">
                          <a:effectLst/>
                        </a:rPr>
                        <a:t>1</a:t>
                      </a:r>
                      <a:endParaRPr lang="es-CR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 b="1" dirty="0">
                          <a:effectLst/>
                        </a:rPr>
                        <a:t>Acceso, distribución y regulación tarifaria de los recursos hídricos</a:t>
                      </a:r>
                      <a:endParaRPr lang="es-CR" sz="16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700">
                          <a:effectLst/>
                        </a:rPr>
                        <a:t>Toda la cuenca</a:t>
                      </a:r>
                      <a:endParaRPr lang="es-CR" sz="17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700" dirty="0" err="1">
                          <a:effectLst/>
                        </a:rPr>
                        <a:t>AyA</a:t>
                      </a:r>
                      <a:r>
                        <a:rPr lang="es-PE" sz="1700" dirty="0">
                          <a:effectLst/>
                        </a:rPr>
                        <a:t>, ARESEP, ASADAS, Federación de ASADAS, Municipalidad Naranjo</a:t>
                      </a:r>
                      <a:endParaRPr lang="es-CR" sz="17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600">
                          <a:effectLst/>
                        </a:rPr>
                        <a:t>2</a:t>
                      </a:r>
                      <a:endParaRPr lang="es-CR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 b="1" dirty="0">
                          <a:effectLst/>
                        </a:rPr>
                        <a:t>Control de la contaminación de aguas residuales agropecuarias</a:t>
                      </a:r>
                      <a:endParaRPr lang="es-CR" sz="16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700" dirty="0">
                          <a:effectLst/>
                        </a:rPr>
                        <a:t>Piedades Sur, Ángeles Norte, Ángeles Sur, </a:t>
                      </a:r>
                      <a:r>
                        <a:rPr lang="es-PE" sz="1700" dirty="0" err="1">
                          <a:effectLst/>
                        </a:rPr>
                        <a:t>Paraiso</a:t>
                      </a:r>
                      <a:r>
                        <a:rPr lang="es-PE" sz="1700" dirty="0">
                          <a:effectLst/>
                        </a:rPr>
                        <a:t>, Bajo La Paz, </a:t>
                      </a:r>
                      <a:r>
                        <a:rPr lang="es-PE" sz="1700" dirty="0" err="1">
                          <a:effectLst/>
                        </a:rPr>
                        <a:t>Burial</a:t>
                      </a:r>
                      <a:r>
                        <a:rPr lang="es-PE" sz="1700" dirty="0">
                          <a:effectLst/>
                        </a:rPr>
                        <a:t>, Socorro, Quebradilla</a:t>
                      </a:r>
                      <a:endParaRPr lang="es-CR" sz="17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700" dirty="0">
                          <a:effectLst/>
                        </a:rPr>
                        <a:t>MINAE, MAG, Ministerio de Salud, UPA, AGAINPA, CAC, </a:t>
                      </a:r>
                      <a:r>
                        <a:rPr lang="es-PE" sz="1700" dirty="0" err="1">
                          <a:effectLst/>
                        </a:rPr>
                        <a:t>Procuenca</a:t>
                      </a:r>
                      <a:r>
                        <a:rPr lang="es-PE" sz="1700" dirty="0">
                          <a:effectLst/>
                        </a:rPr>
                        <a:t> río </a:t>
                      </a:r>
                      <a:r>
                        <a:rPr lang="es-PE" sz="1700" dirty="0" err="1">
                          <a:effectLst/>
                        </a:rPr>
                        <a:t>Jabonal</a:t>
                      </a:r>
                      <a:r>
                        <a:rPr lang="es-PE" sz="1700" dirty="0">
                          <a:effectLst/>
                        </a:rPr>
                        <a:t>, Bloque de Asociación Específica</a:t>
                      </a:r>
                      <a:endParaRPr lang="es-CR" sz="17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effectLst/>
                        </a:rPr>
                        <a:t>3</a:t>
                      </a:r>
                      <a:endParaRPr lang="es-CR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 b="1" dirty="0">
                          <a:effectLst/>
                        </a:rPr>
                        <a:t>Monitoreo de la calidad del agua para consumo humano</a:t>
                      </a:r>
                      <a:endParaRPr lang="es-CR" sz="16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700" dirty="0">
                          <a:effectLst/>
                        </a:rPr>
                        <a:t>Toda la cuenca</a:t>
                      </a:r>
                      <a:endParaRPr lang="es-CR" sz="17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700" dirty="0">
                          <a:effectLst/>
                        </a:rPr>
                        <a:t>ASADAS, Ministerio de Salud, </a:t>
                      </a:r>
                      <a:r>
                        <a:rPr lang="es-PE" sz="1700" dirty="0" err="1">
                          <a:effectLst/>
                        </a:rPr>
                        <a:t>AyA</a:t>
                      </a:r>
                      <a:r>
                        <a:rPr lang="es-PE" sz="1700" dirty="0">
                          <a:effectLst/>
                        </a:rPr>
                        <a:t>, Federaciones de ASADAS</a:t>
                      </a:r>
                      <a:endParaRPr lang="es-CR" sz="17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5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effectLst/>
                        </a:rPr>
                        <a:t>4</a:t>
                      </a:r>
                      <a:endParaRPr lang="es-CR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 b="1" dirty="0">
                          <a:effectLst/>
                        </a:rPr>
                        <a:t>Servicios ambientales hídricos</a:t>
                      </a:r>
                      <a:endParaRPr lang="es-CR" sz="16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700" dirty="0">
                          <a:effectLst/>
                        </a:rPr>
                        <a:t>Zona protectora el Chayote, San Antonio de Zapotal (ruta del Quetzal), Cerro Azahar, zona de las nacientes río la Paz, río Victoria, San Pedro y La Paz, río Jabonal, San Miguel, Sifón, Moncada, San Francisco de Barranca, </a:t>
                      </a:r>
                      <a:r>
                        <a:rPr lang="es-PE" sz="1700" dirty="0" err="1">
                          <a:effectLst/>
                        </a:rPr>
                        <a:t>Chassoul</a:t>
                      </a:r>
                      <a:r>
                        <a:rPr lang="es-PE" sz="1700" dirty="0">
                          <a:effectLst/>
                        </a:rPr>
                        <a:t>, Cerro Guapinol</a:t>
                      </a:r>
                      <a:endParaRPr lang="es-CR" sz="17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700" dirty="0">
                          <a:effectLst/>
                        </a:rPr>
                        <a:t>MINAE-SINAC, </a:t>
                      </a:r>
                      <a:r>
                        <a:rPr lang="es-PE" sz="1700" dirty="0" err="1">
                          <a:effectLst/>
                        </a:rPr>
                        <a:t>AyA</a:t>
                      </a:r>
                      <a:r>
                        <a:rPr lang="es-PE" sz="1700" dirty="0">
                          <a:effectLst/>
                        </a:rPr>
                        <a:t>, ICE, </a:t>
                      </a:r>
                      <a:r>
                        <a:rPr lang="es-PE" sz="1700" dirty="0" err="1">
                          <a:effectLst/>
                        </a:rPr>
                        <a:t>Procuenca</a:t>
                      </a:r>
                      <a:r>
                        <a:rPr lang="es-PE" sz="1700" dirty="0">
                          <a:effectLst/>
                        </a:rPr>
                        <a:t> río </a:t>
                      </a:r>
                      <a:r>
                        <a:rPr lang="es-PE" sz="1700" dirty="0" err="1">
                          <a:effectLst/>
                        </a:rPr>
                        <a:t>Jabonal</a:t>
                      </a:r>
                      <a:r>
                        <a:rPr lang="es-PE" sz="1700" dirty="0">
                          <a:effectLst/>
                        </a:rPr>
                        <a:t>, Bloque de asociaciones, Municipalidad, MAG, AGAINPA, ASADAS, Federaciones</a:t>
                      </a:r>
                      <a:endParaRPr lang="es-CR" sz="17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effectLst/>
                        </a:rPr>
                        <a:t>5</a:t>
                      </a:r>
                      <a:endParaRPr lang="es-CR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 b="1" dirty="0">
                          <a:effectLst/>
                        </a:rPr>
                        <a:t>Monitoreo del caudal ecológico (participativo e inclusivo)</a:t>
                      </a:r>
                      <a:endParaRPr lang="es-CR" sz="16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700">
                          <a:effectLst/>
                        </a:rPr>
                        <a:t>Toda la cuenca</a:t>
                      </a:r>
                      <a:endParaRPr lang="es-CR" sz="17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700" dirty="0">
                          <a:effectLst/>
                        </a:rPr>
                        <a:t>MINAE-SINAC, </a:t>
                      </a:r>
                      <a:r>
                        <a:rPr lang="es-PE" sz="1700" dirty="0" err="1">
                          <a:effectLst/>
                        </a:rPr>
                        <a:t>AyA</a:t>
                      </a:r>
                      <a:r>
                        <a:rPr lang="es-PE" sz="1700" dirty="0">
                          <a:effectLst/>
                        </a:rPr>
                        <a:t>, ICE, </a:t>
                      </a:r>
                      <a:r>
                        <a:rPr lang="es-PE" sz="1700" dirty="0" err="1">
                          <a:effectLst/>
                        </a:rPr>
                        <a:t>Procuenca</a:t>
                      </a:r>
                      <a:r>
                        <a:rPr lang="es-PE" sz="1700" dirty="0">
                          <a:effectLst/>
                        </a:rPr>
                        <a:t> río </a:t>
                      </a:r>
                      <a:r>
                        <a:rPr lang="es-PE" sz="1700" dirty="0" err="1">
                          <a:effectLst/>
                        </a:rPr>
                        <a:t>Jabonal</a:t>
                      </a:r>
                      <a:r>
                        <a:rPr lang="es-PE" sz="1700" dirty="0">
                          <a:effectLst/>
                        </a:rPr>
                        <a:t>, Bloque de asociaciones, Municipalidad, MAG, AGAINPA, ASADAS, Federaciones</a:t>
                      </a:r>
                      <a:endParaRPr lang="es-CR" sz="17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83177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20825" y="1702442"/>
            <a:ext cx="5190930" cy="1813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0825" indent="-157163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tabLst>
                <a:tab pos="252095" algn="l"/>
                <a:tab pos="449580" algn="l"/>
              </a:tabLst>
            </a:pPr>
            <a:r>
              <a:rPr lang="es-EC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Objetivo general</a:t>
            </a:r>
            <a:endParaRPr lang="es-CR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3663" indent="-93663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tabLst>
                <a:tab pos="449263" algn="l"/>
              </a:tabLst>
            </a:pPr>
            <a:r>
              <a:rPr lang="es-EC" dirty="0">
                <a:solidFill>
                  <a:schemeClr val="bg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Rehabilitar el estado actual de deterioro de los recursos suelo y cubierta vegetal en las zonas afectadas de la cuenca</a:t>
            </a:r>
            <a:r>
              <a:rPr lang="es-419" dirty="0">
                <a:solidFill>
                  <a:schemeClr val="bg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y conservar las áreas protegidas</a:t>
            </a:r>
            <a:r>
              <a:rPr lang="es-EC" dirty="0">
                <a:solidFill>
                  <a:schemeClr val="bg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CR" sz="1400" b="1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034166"/>
              </p:ext>
            </p:extLst>
          </p:nvPr>
        </p:nvGraphicFramePr>
        <p:xfrm>
          <a:off x="386366" y="934444"/>
          <a:ext cx="11138794" cy="5079069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12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8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350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836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70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800" dirty="0">
                          <a:effectLst/>
                        </a:rPr>
                        <a:t>No.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 marL="1924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800" dirty="0">
                          <a:effectLst/>
                        </a:rPr>
                        <a:t>Proyectos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800">
                          <a:effectLst/>
                        </a:rPr>
                        <a:t>Ubicación/Comunidades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800">
                          <a:effectLst/>
                        </a:rPr>
                        <a:t>Instituciones/ organizaciones relacionadas 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6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 b="1" dirty="0">
                          <a:effectLst/>
                        </a:rPr>
                        <a:t>Uso eficiente del agua en los hogares rurales</a:t>
                      </a:r>
                      <a:endParaRPr lang="es-CR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Toda la cuenca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ASADAS, Federaciones, </a:t>
                      </a:r>
                      <a:r>
                        <a:rPr lang="es-PE" sz="1800" dirty="0" err="1">
                          <a:effectLst/>
                        </a:rPr>
                        <a:t>AyA</a:t>
                      </a:r>
                      <a:r>
                        <a:rPr lang="es-PE" sz="1800" dirty="0">
                          <a:effectLst/>
                        </a:rPr>
                        <a:t>, Bloque de Asociaciones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7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 b="1" dirty="0">
                          <a:effectLst/>
                        </a:rPr>
                        <a:t>Protección y manejo de fuentes de agua, incluyendo compra de tierras</a:t>
                      </a:r>
                      <a:endParaRPr lang="es-CR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Piedades Sur (distrito), </a:t>
                      </a:r>
                      <a:r>
                        <a:rPr lang="es-PE" sz="1800" dirty="0" err="1">
                          <a:effectLst/>
                        </a:rPr>
                        <a:t>Macacona</a:t>
                      </a:r>
                      <a:r>
                        <a:rPr lang="es-PE" sz="1800" dirty="0">
                          <a:effectLst/>
                        </a:rPr>
                        <a:t>, </a:t>
                      </a:r>
                      <a:r>
                        <a:rPr lang="es-PE" sz="1800" dirty="0" err="1">
                          <a:effectLst/>
                        </a:rPr>
                        <a:t>Jabonal</a:t>
                      </a:r>
                      <a:r>
                        <a:rPr lang="es-PE" sz="1800" dirty="0">
                          <a:effectLst/>
                        </a:rPr>
                        <a:t>, Zapotal, El Chayote, San Francisco, Bajo Barranca, Angostura, Cambronero, Finca Paz, </a:t>
                      </a:r>
                      <a:r>
                        <a:rPr lang="es-PE" sz="1800" dirty="0" err="1">
                          <a:effectLst/>
                        </a:rPr>
                        <a:t>Jabonalito</a:t>
                      </a:r>
                      <a:r>
                        <a:rPr lang="es-PE" sz="1800" dirty="0">
                          <a:effectLst/>
                        </a:rPr>
                        <a:t>, Bajo La Paz, Palmita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 err="1">
                          <a:effectLst/>
                        </a:rPr>
                        <a:t>AyA</a:t>
                      </a:r>
                      <a:r>
                        <a:rPr lang="es-PE" sz="1800" dirty="0">
                          <a:effectLst/>
                        </a:rPr>
                        <a:t>, ASADAS, Bloque de Asociaciones, MINAE (Dir. Aguas), Municipalidad, SENARA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8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 b="1" dirty="0">
                          <a:effectLst/>
                        </a:rPr>
                        <a:t>Gestión de la información hídrica</a:t>
                      </a:r>
                      <a:endParaRPr lang="es-CR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</a:rPr>
                        <a:t>Toda la cuenca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ICE, </a:t>
                      </a:r>
                      <a:r>
                        <a:rPr lang="es-PE" sz="1800" dirty="0" err="1">
                          <a:effectLst/>
                        </a:rPr>
                        <a:t>AyA</a:t>
                      </a:r>
                      <a:r>
                        <a:rPr lang="es-PE" sz="1800" dirty="0">
                          <a:effectLst/>
                        </a:rPr>
                        <a:t>, Dir. Aguas, SENARA, MINAE-SINAC, Municipalidades, Ministerio de Salud, Federaciones de Asadas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5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9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800" b="1" dirty="0">
                          <a:effectLst/>
                        </a:rPr>
                        <a:t>Investigación sobre las aguas subterráneas</a:t>
                      </a:r>
                      <a:endParaRPr lang="es-CR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Piedades Sur (distrito), Macacona, Jabonal, Zapotal, El Chayote, San Francisco, Bajo Barranca, Angostura, Cambronero, Finca Paz, Jabonalito, Bajo La Paz, Palmita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 err="1">
                          <a:effectLst/>
                        </a:rPr>
                        <a:t>AyA</a:t>
                      </a:r>
                      <a:r>
                        <a:rPr lang="es-PE" sz="1800" dirty="0">
                          <a:effectLst/>
                        </a:rPr>
                        <a:t>, ASADAS, Bloque de Asociaciones, MINAE (Dir. Aguas), ICE, Municipalidad, SENARA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71633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20825" y="1702442"/>
            <a:ext cx="5190930" cy="1813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0825" indent="-157163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tabLst>
                <a:tab pos="252095" algn="l"/>
                <a:tab pos="449580" algn="l"/>
              </a:tabLst>
            </a:pPr>
            <a:r>
              <a:rPr lang="es-EC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Objetivo general</a:t>
            </a:r>
            <a:endParaRPr lang="es-CR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3663" indent="-93663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tabLst>
                <a:tab pos="449263" algn="l"/>
              </a:tabLst>
            </a:pPr>
            <a:r>
              <a:rPr lang="es-EC" dirty="0">
                <a:solidFill>
                  <a:schemeClr val="bg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Rehabilitar el estado actual de deterioro de los recursos suelo y cubierta vegetal en las zonas afectadas de la cuenca</a:t>
            </a:r>
            <a:r>
              <a:rPr lang="es-419" dirty="0">
                <a:solidFill>
                  <a:schemeClr val="bg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y conservar las áreas protegidas</a:t>
            </a:r>
            <a:r>
              <a:rPr lang="es-EC" dirty="0">
                <a:solidFill>
                  <a:schemeClr val="bg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CR" sz="1400" b="1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961018401"/>
              </p:ext>
            </p:extLst>
          </p:nvPr>
        </p:nvGraphicFramePr>
        <p:xfrm>
          <a:off x="631064" y="206062"/>
          <a:ext cx="11346287" cy="6091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95316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907567"/>
              </p:ext>
            </p:extLst>
          </p:nvPr>
        </p:nvGraphicFramePr>
        <p:xfrm>
          <a:off x="412125" y="436165"/>
          <a:ext cx="10984247" cy="602547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049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4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818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28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70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800" dirty="0">
                          <a:effectLst/>
                        </a:rPr>
                        <a:t>No.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 marL="1924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800" dirty="0">
                          <a:effectLst/>
                        </a:rPr>
                        <a:t>Proyectos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800" dirty="0">
                          <a:effectLst/>
                        </a:rPr>
                        <a:t>Ubicación/Comunidades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800">
                          <a:effectLst/>
                        </a:rPr>
                        <a:t>Instituciones/ organizaciones relacionadas 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800">
                          <a:effectLst/>
                        </a:rPr>
                        <a:t>1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 b="1" dirty="0">
                          <a:effectLst/>
                        </a:rPr>
                        <a:t>Tecnificación eficiente para la producción agrícola y cadenas de valor</a:t>
                      </a:r>
                      <a:endParaRPr lang="es-CR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Palmita, Llano Bonito (Cirrí Norte), Cañuela arriba, Alto Villegas, Ángeles Sur, </a:t>
                      </a:r>
                      <a:r>
                        <a:rPr lang="es-PE" sz="1800" dirty="0" err="1">
                          <a:effectLst/>
                        </a:rPr>
                        <a:t>Volio</a:t>
                      </a:r>
                      <a:r>
                        <a:rPr lang="es-PE" sz="1800" dirty="0">
                          <a:effectLst/>
                        </a:rPr>
                        <a:t>, La Esperanza, Catarata, Alfaro, Berlín, Sardinal, La guaria, Bajo La Paz, La Paz, Piedades Sur, San Jerónimo, Macacona, Nances, San Juan Grande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MAG, MEIC, UPA, CAC, Café de Altura, AFACAPA, MAOPAC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800">
                          <a:effectLst/>
                        </a:rPr>
                        <a:t>2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 b="1" dirty="0">
                          <a:effectLst/>
                        </a:rPr>
                        <a:t>Fomento de la actividad </a:t>
                      </a:r>
                      <a:r>
                        <a:rPr lang="es-419" sz="1800" b="1" dirty="0">
                          <a:effectLst/>
                        </a:rPr>
                        <a:t>agro</a:t>
                      </a:r>
                      <a:r>
                        <a:rPr lang="es-CR" sz="1800" b="1" dirty="0">
                          <a:effectLst/>
                        </a:rPr>
                        <a:t>forestal </a:t>
                      </a:r>
                      <a:endParaRPr lang="es-CR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Socorro, </a:t>
                      </a:r>
                      <a:r>
                        <a:rPr lang="es-PE" sz="1800" dirty="0" err="1">
                          <a:effectLst/>
                        </a:rPr>
                        <a:t>Chassoul</a:t>
                      </a:r>
                      <a:r>
                        <a:rPr lang="es-PE" sz="1800" dirty="0">
                          <a:effectLst/>
                        </a:rPr>
                        <a:t>, 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MiNAE-SINAC, FONAFIFO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3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 b="1" dirty="0">
                          <a:effectLst/>
                        </a:rPr>
                        <a:t>Fincas integrales </a:t>
                      </a:r>
                      <a:endParaRPr lang="es-CR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Alto El Carmen, Piedades Sur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MAG, CAC, UPA, MAOPAC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5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4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 b="1" dirty="0">
                          <a:effectLst/>
                        </a:rPr>
                        <a:t>Fomento de la producción orgánica</a:t>
                      </a:r>
                      <a:endParaRPr lang="es-CR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Alto El Carmen, Cerrillos 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AFACAPA, MAOPAC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5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 b="1" dirty="0">
                          <a:effectLst/>
                        </a:rPr>
                        <a:t>Desarrollo de la agroindustria</a:t>
                      </a:r>
                      <a:endParaRPr lang="es-CR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Ángeles Norte, Ángeles Sur, Alto Villegas, Sifón, Bajo Zúñiga, Macacona, San Jerónimo, Ángeles Sur, Palmita, La Esperanza, Bajo Matamoros, </a:t>
                      </a:r>
                      <a:r>
                        <a:rPr lang="es-PE" sz="1800" dirty="0" err="1">
                          <a:effectLst/>
                        </a:rPr>
                        <a:t>Juanilama</a:t>
                      </a:r>
                      <a:r>
                        <a:rPr lang="es-PE" sz="1800" dirty="0">
                          <a:effectLst/>
                        </a:rPr>
                        <a:t>, La Ese, San Juan Grande, Boca de Barranca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MAG, CAC, MEIC, UPA, AFACAPA, ASODULCE, Café de Altura, INTA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55587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453055"/>
              </p:ext>
            </p:extLst>
          </p:nvPr>
        </p:nvGraphicFramePr>
        <p:xfrm>
          <a:off x="358463" y="385223"/>
          <a:ext cx="11387070" cy="5955369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23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1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0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81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70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800" dirty="0">
                          <a:effectLst/>
                        </a:rPr>
                        <a:t>No.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 marL="1924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800">
                          <a:effectLst/>
                        </a:rPr>
                        <a:t>Proyectos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800">
                          <a:effectLst/>
                        </a:rPr>
                        <a:t>Ubicación/Comunidades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800">
                          <a:effectLst/>
                        </a:rPr>
                        <a:t>Instituciones/ organizaciones relacionadas 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6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2000" b="1" dirty="0">
                          <a:effectLst/>
                        </a:rPr>
                        <a:t>Tecnificación eficiente para la producción pecuaria y cadenas de valor</a:t>
                      </a:r>
                      <a:endParaRPr lang="es-CR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2000" dirty="0">
                          <a:effectLst/>
                        </a:rPr>
                        <a:t>San Antonio de Barranca, Alto Villegas, Cañuela arriba, Sabana bonita, Cerrillos, Ángeles Sur, La Esperanza, Bolívar, Carrera Buena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AGAINPA, MAG, CAC, MEIC, INA, INTA 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7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2000" b="1" dirty="0">
                          <a:effectLst/>
                        </a:rPr>
                        <a:t>Fortalecimiento de la producción acuícola</a:t>
                      </a:r>
                      <a:endParaRPr lang="es-CR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2000" dirty="0">
                          <a:effectLst/>
                        </a:rPr>
                        <a:t>Piedades Sur, Cerrillos, San Jerónimo, parte media de la cuenca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2000">
                          <a:effectLst/>
                        </a:rPr>
                        <a:t>INCOPESCA, MEIC, INA, ICT, propietarios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8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2000" b="1" dirty="0">
                          <a:effectLst/>
                        </a:rPr>
                        <a:t>Fomento de la producción apícola</a:t>
                      </a:r>
                      <a:endParaRPr lang="es-CR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2000" dirty="0">
                          <a:effectLst/>
                        </a:rPr>
                        <a:t>Palmita, Llano Bonito, Bajo Matamoros, Alfaro, La Guaria, Berlín, Quebradilla, </a:t>
                      </a:r>
                      <a:r>
                        <a:rPr lang="es-PE" sz="2000" dirty="0" err="1">
                          <a:effectLst/>
                        </a:rPr>
                        <a:t>Angeles</a:t>
                      </a:r>
                      <a:r>
                        <a:rPr lang="es-PE" sz="2000" dirty="0">
                          <a:effectLst/>
                        </a:rPr>
                        <a:t> Sur, Piedades Sur, Catarata, Solis, Socorro, La Esperanza, Sifón, 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2000">
                          <a:effectLst/>
                        </a:rPr>
                        <a:t>MEIC, INA, MAG, Café de Altura, UPA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5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9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2000" b="1" dirty="0">
                          <a:effectLst/>
                        </a:rPr>
                        <a:t>Producción de ornamentales y medicinales</a:t>
                      </a:r>
                      <a:endParaRPr lang="es-CR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2000">
                          <a:effectLst/>
                        </a:rPr>
                        <a:t>Ángeles Norte, Ángeles Sur, Alto Villegas, La Esperanza, Sifón, Cañuelas 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2000">
                          <a:effectLst/>
                        </a:rPr>
                        <a:t>MAG, UPA, CAC, INA, MEIC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10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2000" b="1" dirty="0">
                          <a:effectLst/>
                        </a:rPr>
                        <a:t>Investigación agropecuaria</a:t>
                      </a:r>
                      <a:endParaRPr lang="es-CR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2000" dirty="0">
                          <a:effectLst/>
                        </a:rPr>
                        <a:t>Toda la cuenca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2000" dirty="0">
                          <a:effectLst/>
                        </a:rPr>
                        <a:t>MAG, INA, Universidades, CAC, AGAINPA, INTA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95625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20825" y="1702442"/>
            <a:ext cx="5190930" cy="1813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0825" indent="-157163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tabLst>
                <a:tab pos="252095" algn="l"/>
                <a:tab pos="449580" algn="l"/>
              </a:tabLst>
            </a:pPr>
            <a:r>
              <a:rPr lang="es-EC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Objetivo general</a:t>
            </a:r>
            <a:endParaRPr lang="es-CR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3663" indent="-93663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tabLst>
                <a:tab pos="449263" algn="l"/>
              </a:tabLst>
            </a:pPr>
            <a:r>
              <a:rPr lang="es-EC" dirty="0">
                <a:solidFill>
                  <a:schemeClr val="bg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Rehabilitar el estado actual de deterioro de los recursos suelo y cubierta vegetal en las zonas afectadas de la cuenca</a:t>
            </a:r>
            <a:r>
              <a:rPr lang="es-419" dirty="0">
                <a:solidFill>
                  <a:schemeClr val="bg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y conservar las áreas protegidas</a:t>
            </a:r>
            <a:r>
              <a:rPr lang="es-EC" dirty="0">
                <a:solidFill>
                  <a:schemeClr val="bg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CR" sz="1400" b="1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622936012"/>
              </p:ext>
            </p:extLst>
          </p:nvPr>
        </p:nvGraphicFramePr>
        <p:xfrm>
          <a:off x="682580" y="206063"/>
          <a:ext cx="11294772" cy="5962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03453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62" y="234149"/>
            <a:ext cx="3680736" cy="32560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28" y="234149"/>
            <a:ext cx="3857956" cy="325606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159329" y="3500926"/>
            <a:ext cx="3737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dirty="0">
                <a:solidFill>
                  <a:prstClr val="black"/>
                </a:solidFill>
              </a:rPr>
              <a:t>Talleres de diagnóstico PMICRB, 2015</a:t>
            </a:r>
          </a:p>
        </p:txBody>
      </p:sp>
      <p:sp>
        <p:nvSpPr>
          <p:cNvPr id="8" name="Rectángulo 4"/>
          <p:cNvSpPr/>
          <p:nvPr/>
        </p:nvSpPr>
        <p:spPr>
          <a:xfrm>
            <a:off x="740963" y="5346473"/>
            <a:ext cx="10515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R" sz="40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Análisis de Actores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298" y="223431"/>
            <a:ext cx="4200930" cy="327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791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142204"/>
              </p:ext>
            </p:extLst>
          </p:nvPr>
        </p:nvGraphicFramePr>
        <p:xfrm>
          <a:off x="373486" y="318403"/>
          <a:ext cx="11217499" cy="6340941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15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5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62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146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70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800" dirty="0">
                          <a:effectLst/>
                        </a:rPr>
                        <a:t>No.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 marL="1924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800">
                          <a:effectLst/>
                        </a:rPr>
                        <a:t>Proyectos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800">
                          <a:effectLst/>
                        </a:rPr>
                        <a:t>Ubicación/Comunidades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800">
                          <a:effectLst/>
                        </a:rPr>
                        <a:t>Instituciones/ organizaciones relacionadas 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800">
                          <a:effectLst/>
                        </a:rPr>
                        <a:t>1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 b="1" dirty="0">
                          <a:effectLst/>
                        </a:rPr>
                        <a:t>Reducción del riesgo climático agrícola mediante sistema</a:t>
                      </a:r>
                      <a:r>
                        <a:rPr lang="es-419" sz="1800" b="1" dirty="0">
                          <a:effectLst/>
                        </a:rPr>
                        <a:t>s</a:t>
                      </a:r>
                      <a:r>
                        <a:rPr lang="es-CR" sz="1800" b="1" dirty="0">
                          <a:effectLst/>
                        </a:rPr>
                        <a:t> de riego</a:t>
                      </a:r>
                      <a:endParaRPr lang="es-CR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 dirty="0">
                          <a:effectLst/>
                        </a:rPr>
                        <a:t>Parte media y baja de la cuenca 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</a:rPr>
                        <a:t>SENARA, MAG, MINAE, IMN, UPA, CAC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800">
                          <a:effectLst/>
                        </a:rPr>
                        <a:t>2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 b="1" dirty="0">
                          <a:effectLst/>
                        </a:rPr>
                        <a:t>Nuevas especies vegetales</a:t>
                      </a:r>
                      <a:r>
                        <a:rPr lang="es-PE" sz="1800" b="1" dirty="0">
                          <a:effectLst/>
                        </a:rPr>
                        <a:t> y animales con potencial de adaptación</a:t>
                      </a:r>
                      <a:endParaRPr lang="es-CR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Toda la cuenca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MINAE-SINAC, MAG, SENASA, INBIO, Universidades, AGAINPA, UPA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3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 b="1" dirty="0">
                          <a:effectLst/>
                        </a:rPr>
                        <a:t>Control biológico de plagas y enfermedades que surgen ante la variabilidad climática</a:t>
                      </a:r>
                      <a:endParaRPr lang="es-CR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Toda la cuenca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MAG, CAC, UPA, AGAINPA, Universidades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5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4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 b="1" dirty="0">
                          <a:effectLst/>
                        </a:rPr>
                        <a:t>Protección de zonas de recarga hídrica, incluyendo compra de tierras</a:t>
                      </a:r>
                      <a:endParaRPr lang="es-CR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Piedades Sur (distrito), Macacona, Jabonal, Zapotal, El Chayote, San Francisco, Bajo Barranca, Angostura, </a:t>
                      </a:r>
                      <a:r>
                        <a:rPr lang="es-PE" sz="1800" dirty="0" err="1">
                          <a:effectLst/>
                        </a:rPr>
                        <a:t>Cambronero</a:t>
                      </a:r>
                      <a:r>
                        <a:rPr lang="es-PE" sz="1800" dirty="0">
                          <a:effectLst/>
                        </a:rPr>
                        <a:t>, Finca Paz, </a:t>
                      </a:r>
                      <a:r>
                        <a:rPr lang="es-PE" sz="1800" dirty="0" err="1">
                          <a:effectLst/>
                        </a:rPr>
                        <a:t>Jabonalito</a:t>
                      </a:r>
                      <a:r>
                        <a:rPr lang="es-PE" sz="1800" dirty="0">
                          <a:effectLst/>
                        </a:rPr>
                        <a:t>, Bajo La Paz, Palmita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 err="1">
                          <a:effectLst/>
                        </a:rPr>
                        <a:t>AyA</a:t>
                      </a:r>
                      <a:r>
                        <a:rPr lang="es-PE" sz="1800" dirty="0">
                          <a:effectLst/>
                        </a:rPr>
                        <a:t>, ASADAS, Bloque de Asociaciones, MINAE (Dir. Aguas), ICE, Municipalidad, SENARA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5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 b="1" dirty="0">
                          <a:effectLst/>
                        </a:rPr>
                        <a:t>Cosecha de agua </a:t>
                      </a:r>
                      <a:endParaRPr lang="es-CR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Toda la cuenca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MINAE-Dir. Aguas, SENARA, MAG, UPA, MAOPAC, INA, AGAINPA, Ministerio de Salud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19968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409806"/>
              </p:ext>
            </p:extLst>
          </p:nvPr>
        </p:nvGraphicFramePr>
        <p:xfrm>
          <a:off x="579550" y="1046417"/>
          <a:ext cx="10895527" cy="378561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00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5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512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879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2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800" dirty="0">
                          <a:effectLst/>
                        </a:rPr>
                        <a:t>No.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 marL="1924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800" dirty="0">
                          <a:effectLst/>
                        </a:rPr>
                        <a:t>Proyectos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800">
                          <a:effectLst/>
                        </a:rPr>
                        <a:t>Ubicación/Comunidades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800">
                          <a:effectLst/>
                        </a:rPr>
                        <a:t>Instituciones/ organizaciones relacionadas 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6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 b="1" dirty="0">
                          <a:effectLst/>
                        </a:rPr>
                        <a:t>Control de avenidas e inundaciones</a:t>
                      </a:r>
                      <a:endParaRPr lang="es-CR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Caldera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CNE, Municipalidad de Esparza, MOPT, ADI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7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 b="1" dirty="0">
                          <a:effectLst/>
                        </a:rPr>
                        <a:t>Sistema de alerta al riesgo climático</a:t>
                      </a:r>
                      <a:endParaRPr lang="es-CR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En toda la cuenca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CNE, MiNAE, Municipalidades, ADI, ASADAS, MAG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7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8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 b="1" dirty="0">
                          <a:effectLst/>
                        </a:rPr>
                        <a:t>Análisis del riesgo climático en franja costero marina</a:t>
                      </a:r>
                      <a:endParaRPr lang="es-CR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Caldera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Municipalidad, INCOPESCA, MINAE, CNE, MOPT, SENARA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7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9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 b="1" dirty="0">
                          <a:effectLst/>
                        </a:rPr>
                        <a:t>Fomento de la producción de energía limpia </a:t>
                      </a:r>
                      <a:endParaRPr lang="es-CR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Cerrillos, Sabana Bonita, Peñas Blancas, Jabonal, Cerro San Miguel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MINAE, MAG, ICE, Municipalidades, INA, Ministerio de Salud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27662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20825" y="1702442"/>
            <a:ext cx="5190930" cy="1813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0825" indent="-157163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tabLst>
                <a:tab pos="252095" algn="l"/>
                <a:tab pos="449580" algn="l"/>
              </a:tabLst>
            </a:pPr>
            <a:r>
              <a:rPr lang="es-EC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Objetivo general</a:t>
            </a:r>
            <a:endParaRPr lang="es-CR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3663" indent="-93663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tabLst>
                <a:tab pos="449263" algn="l"/>
              </a:tabLst>
            </a:pPr>
            <a:r>
              <a:rPr lang="es-EC" dirty="0">
                <a:solidFill>
                  <a:schemeClr val="bg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Rehabilitar el estado actual de deterioro de los recursos suelo y cubierta vegetal en las zonas afectadas de la cuenca</a:t>
            </a:r>
            <a:r>
              <a:rPr lang="es-419" dirty="0">
                <a:solidFill>
                  <a:schemeClr val="bg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y conservar las áreas protegidas</a:t>
            </a:r>
            <a:r>
              <a:rPr lang="es-EC" dirty="0">
                <a:solidFill>
                  <a:schemeClr val="bg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CR" sz="1400" b="1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58609924"/>
              </p:ext>
            </p:extLst>
          </p:nvPr>
        </p:nvGraphicFramePr>
        <p:xfrm>
          <a:off x="319219" y="141668"/>
          <a:ext cx="11165983" cy="5731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97596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086757"/>
              </p:ext>
            </p:extLst>
          </p:nvPr>
        </p:nvGraphicFramePr>
        <p:xfrm>
          <a:off x="759854" y="1102995"/>
          <a:ext cx="10676585" cy="455676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490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8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58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017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70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2000" dirty="0">
                          <a:effectLst/>
                        </a:rPr>
                        <a:t>No.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 marL="1924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2000">
                          <a:effectLst/>
                        </a:rPr>
                        <a:t>Proyectos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2000" dirty="0">
                          <a:effectLst/>
                        </a:rPr>
                        <a:t>Ubicación/Comunidades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2000">
                          <a:effectLst/>
                        </a:rPr>
                        <a:t>Instituciones/ organizaciones relacionadas 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2000">
                          <a:effectLst/>
                        </a:rPr>
                        <a:t>1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2000" b="1" dirty="0">
                          <a:effectLst/>
                        </a:rPr>
                        <a:t>Gesti</a:t>
                      </a:r>
                      <a:r>
                        <a:rPr lang="es-419" sz="2000" b="1" dirty="0">
                          <a:effectLst/>
                        </a:rPr>
                        <a:t>ón </a:t>
                      </a:r>
                      <a:r>
                        <a:rPr lang="es-CR" sz="2000" b="1" dirty="0">
                          <a:effectLst/>
                        </a:rPr>
                        <a:t>agroempresarial</a:t>
                      </a:r>
                      <a:endParaRPr lang="es-CR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2000" dirty="0">
                          <a:effectLst/>
                        </a:rPr>
                        <a:t>Cerrillos, Peñas Blancas, Sabana Bonita, San Jerónimo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2000" dirty="0">
                          <a:effectLst/>
                        </a:rPr>
                        <a:t>MAG Esparza</a:t>
                      </a:r>
                      <a:endParaRPr lang="es-CR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2000" dirty="0">
                          <a:effectLst/>
                        </a:rPr>
                        <a:t>CACE</a:t>
                      </a:r>
                      <a:r>
                        <a:rPr lang="es-419" sz="2000" dirty="0">
                          <a:effectLst/>
                        </a:rPr>
                        <a:t>, INA, MEP, Universidades</a:t>
                      </a:r>
                      <a:r>
                        <a:rPr lang="es-419" sz="2000" baseline="0" dirty="0">
                          <a:effectLst/>
                        </a:rPr>
                        <a:t> 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2000">
                          <a:effectLst/>
                        </a:rPr>
                        <a:t>2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2000" b="1" dirty="0">
                          <a:effectLst/>
                        </a:rPr>
                        <a:t>Organización agroempresarial</a:t>
                      </a:r>
                      <a:endParaRPr lang="es-CR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2000" dirty="0">
                          <a:effectLst/>
                        </a:rPr>
                        <a:t>Cerrillos, Peñas Blancas, Sabana Bonita, San Jerónimo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2000" dirty="0">
                          <a:effectLst/>
                        </a:rPr>
                        <a:t>MAG Esparza</a:t>
                      </a:r>
                      <a:endParaRPr lang="es-CR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2000" dirty="0">
                          <a:effectLst/>
                        </a:rPr>
                        <a:t>CACE</a:t>
                      </a:r>
                      <a:r>
                        <a:rPr lang="es-419" sz="2000" dirty="0">
                          <a:effectLst/>
                        </a:rPr>
                        <a:t>, INA, MEP, Universidades</a:t>
                      </a:r>
                      <a:r>
                        <a:rPr lang="es-419" sz="2000" baseline="0" dirty="0">
                          <a:effectLst/>
                        </a:rPr>
                        <a:t> 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2000">
                          <a:effectLst/>
                        </a:rPr>
                        <a:t>3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2000" b="1" dirty="0">
                          <a:effectLst/>
                        </a:rPr>
                        <a:t>Información para el mercadeo y comercialización</a:t>
                      </a:r>
                      <a:endParaRPr lang="es-CR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2000" dirty="0">
                          <a:effectLst/>
                        </a:rPr>
                        <a:t>Toda la cuenca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</a:rPr>
                        <a:t>MAG, INEC, CAC, MEIC, UPA</a:t>
                      </a:r>
                      <a:r>
                        <a:rPr lang="es-419" sz="2000" dirty="0">
                          <a:effectLst/>
                        </a:rPr>
                        <a:t>, INA, MEP, Universidades</a:t>
                      </a:r>
                      <a:r>
                        <a:rPr lang="es-419" sz="2000" baseline="0" dirty="0">
                          <a:effectLst/>
                        </a:rPr>
                        <a:t> 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3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2000">
                          <a:effectLst/>
                        </a:rPr>
                        <a:t>4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2000" b="1" dirty="0">
                          <a:effectLst/>
                        </a:rPr>
                        <a:t>Fomento del eco y agroturismo</a:t>
                      </a:r>
                      <a:endParaRPr lang="es-CR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2000" dirty="0">
                          <a:effectLst/>
                        </a:rPr>
                        <a:t>La Paz, Sabana Bonita Peñas Blancas, Macacona, Alto El Carmen, San Jerónimo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2000" dirty="0">
                          <a:effectLst/>
                        </a:rPr>
                        <a:t>ICT, SINAC, MAG, AFACAPA, </a:t>
                      </a:r>
                      <a:r>
                        <a:rPr lang="es-PE" sz="2000" dirty="0" err="1">
                          <a:effectLst/>
                        </a:rPr>
                        <a:t>Procuenca</a:t>
                      </a:r>
                      <a:r>
                        <a:rPr lang="es-PE" sz="2000" dirty="0">
                          <a:effectLst/>
                        </a:rPr>
                        <a:t> río </a:t>
                      </a:r>
                      <a:r>
                        <a:rPr lang="es-PE" sz="2000" dirty="0" err="1">
                          <a:effectLst/>
                        </a:rPr>
                        <a:t>Jabonal</a:t>
                      </a:r>
                      <a:r>
                        <a:rPr lang="es-PE" sz="2000" dirty="0">
                          <a:effectLst/>
                        </a:rPr>
                        <a:t>, </a:t>
                      </a:r>
                      <a:r>
                        <a:rPr lang="es-PE" sz="2000" dirty="0" err="1">
                          <a:effectLst/>
                        </a:rPr>
                        <a:t>Mun</a:t>
                      </a:r>
                      <a:r>
                        <a:rPr lang="es-419" sz="2000" dirty="0" err="1">
                          <a:effectLst/>
                        </a:rPr>
                        <a:t>icipalidades</a:t>
                      </a:r>
                      <a:r>
                        <a:rPr lang="es-419" sz="2000" dirty="0">
                          <a:effectLst/>
                        </a:rPr>
                        <a:t>, INA, MEP, Universidades</a:t>
                      </a:r>
                      <a:r>
                        <a:rPr lang="es-419" sz="2000" baseline="0" dirty="0">
                          <a:effectLst/>
                        </a:rPr>
                        <a:t> 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88669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20825" y="1702442"/>
            <a:ext cx="5190930" cy="1813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0825" indent="-157163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tabLst>
                <a:tab pos="252095" algn="l"/>
                <a:tab pos="449580" algn="l"/>
              </a:tabLst>
            </a:pPr>
            <a:r>
              <a:rPr lang="es-EC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Objetivo general</a:t>
            </a:r>
            <a:endParaRPr lang="es-CR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3663" indent="-93663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tabLst>
                <a:tab pos="449263" algn="l"/>
              </a:tabLst>
            </a:pPr>
            <a:r>
              <a:rPr lang="es-EC" dirty="0">
                <a:solidFill>
                  <a:schemeClr val="bg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Rehabilitar el estado actual de deterioro de los recursos suelo y cubierta vegetal en las zonas afectadas de la cuenca</a:t>
            </a:r>
            <a:r>
              <a:rPr lang="es-419" dirty="0">
                <a:solidFill>
                  <a:schemeClr val="bg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y conservar las áreas protegidas</a:t>
            </a:r>
            <a:r>
              <a:rPr lang="es-EC" dirty="0">
                <a:solidFill>
                  <a:schemeClr val="bg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CR" sz="1400" b="1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508187190"/>
              </p:ext>
            </p:extLst>
          </p:nvPr>
        </p:nvGraphicFramePr>
        <p:xfrm>
          <a:off x="643944" y="206062"/>
          <a:ext cx="11333408" cy="5769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14318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282349"/>
              </p:ext>
            </p:extLst>
          </p:nvPr>
        </p:nvGraphicFramePr>
        <p:xfrm>
          <a:off x="289559" y="466725"/>
          <a:ext cx="11490960" cy="571000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93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6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9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71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70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800" dirty="0">
                          <a:effectLst/>
                        </a:rPr>
                        <a:t>No.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 marL="1924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800" dirty="0">
                          <a:effectLst/>
                        </a:rPr>
                        <a:t>Proyectos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800" dirty="0">
                          <a:effectLst/>
                        </a:rPr>
                        <a:t>Ubicación/Comunidades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800" dirty="0">
                          <a:effectLst/>
                        </a:rPr>
                        <a:t>Instituciones/ organizaciones relacionadas 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800">
                          <a:effectLst/>
                        </a:rPr>
                        <a:t>1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 b="1" dirty="0">
                          <a:effectLst/>
                        </a:rPr>
                        <a:t>Capacitación en gestión institucional</a:t>
                      </a:r>
                      <a:endParaRPr lang="es-CR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Toda la cuenca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Universidades, Instituciones cooperantes, Instituciones gubernamentales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800">
                          <a:effectLst/>
                        </a:rPr>
                        <a:t>2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 b="1" dirty="0">
                          <a:effectLst/>
                        </a:rPr>
                        <a:t>Capacitación en gestión municipal</a:t>
                      </a:r>
                      <a:r>
                        <a:rPr lang="es-419" sz="1800" b="1" dirty="0">
                          <a:effectLst/>
                        </a:rPr>
                        <a:t> y mancomunidades</a:t>
                      </a:r>
                      <a:endParaRPr lang="es-CR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Toda la cuenca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Universidades, Instituciones cooperantes, Municipalidades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3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 b="1" dirty="0">
                          <a:effectLst/>
                        </a:rPr>
                        <a:t>Capacitación </a:t>
                      </a:r>
                      <a:r>
                        <a:rPr lang="es-419" sz="1800" b="1" dirty="0">
                          <a:effectLst/>
                        </a:rPr>
                        <a:t>en gestión </a:t>
                      </a:r>
                      <a:r>
                        <a:rPr lang="es-CR" sz="1800" b="1" dirty="0">
                          <a:effectLst/>
                        </a:rPr>
                        <a:t>local</a:t>
                      </a:r>
                      <a:r>
                        <a:rPr lang="es-419" sz="1800" b="1" dirty="0">
                          <a:effectLst/>
                        </a:rPr>
                        <a:t> (comunitaria)</a:t>
                      </a:r>
                      <a:endParaRPr lang="es-CR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Toda la cuenca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INA, Universidades, Instituciones cooperantes, ADIs, Federaciones, organizaciones locales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5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4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b="1" dirty="0">
                          <a:effectLst/>
                        </a:rPr>
                        <a:t>Capacitación en temas agroempresariales</a:t>
                      </a:r>
                      <a:endParaRPr lang="es-CR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Toda la cuenca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MEIC, Cámara de Comercio, Organizaciones de productores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5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 b="1" dirty="0">
                          <a:effectLst/>
                        </a:rPr>
                        <a:t>Educación ambiental en escuelas y colegios</a:t>
                      </a:r>
                      <a:endParaRPr lang="es-CR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Toda la cuenca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MEP, Universidades, INA, Ministerio de Salud, MINAE</a:t>
                      </a:r>
                      <a:r>
                        <a:rPr lang="es-419" sz="1800" dirty="0">
                          <a:effectLst/>
                        </a:rPr>
                        <a:t>, Municipalidad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5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6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 b="1" dirty="0">
                          <a:effectLst/>
                        </a:rPr>
                        <a:t>Educación ambiental y cambio climático en la comunidad</a:t>
                      </a:r>
                      <a:endParaRPr lang="es-CR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Toda la cuenca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MEP, Universidades, INA, Ministerio de Salud, MINAE, CNE, IMN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7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800">
                          <a:effectLst/>
                        </a:rPr>
                        <a:t>7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1800" b="1" dirty="0">
                          <a:effectLst/>
                        </a:rPr>
                        <a:t>Fortalecimiento a plataformas de coordinación</a:t>
                      </a:r>
                      <a:endParaRPr lang="es-CR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Toda la cuenca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Instituciones cooperantes, Instituciones gubernamentales, plataformas de coordinación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30794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20825" y="1702442"/>
            <a:ext cx="5190930" cy="1813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0825" indent="-157163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tabLst>
                <a:tab pos="252095" algn="l"/>
                <a:tab pos="449580" algn="l"/>
              </a:tabLst>
            </a:pPr>
            <a:r>
              <a:rPr lang="es-EC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Objetivo general</a:t>
            </a:r>
            <a:endParaRPr lang="es-CR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3663" indent="-93663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tabLst>
                <a:tab pos="449263" algn="l"/>
              </a:tabLst>
            </a:pPr>
            <a:r>
              <a:rPr lang="es-EC" dirty="0">
                <a:solidFill>
                  <a:schemeClr val="bg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Rehabilitar el estado actual de deterioro de los recursos suelo y cubierta vegetal en las zonas afectadas de la cuenca</a:t>
            </a:r>
            <a:r>
              <a:rPr lang="es-419" dirty="0">
                <a:solidFill>
                  <a:schemeClr val="bg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y conservar las áreas protegidas</a:t>
            </a:r>
            <a:r>
              <a:rPr lang="es-EC" dirty="0">
                <a:solidFill>
                  <a:schemeClr val="bg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CR" sz="1400" b="1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337637192"/>
              </p:ext>
            </p:extLst>
          </p:nvPr>
        </p:nvGraphicFramePr>
        <p:xfrm>
          <a:off x="669700" y="206063"/>
          <a:ext cx="11307651" cy="5962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57438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653416"/>
              </p:ext>
            </p:extLst>
          </p:nvPr>
        </p:nvGraphicFramePr>
        <p:xfrm>
          <a:off x="656823" y="1036760"/>
          <a:ext cx="10637950" cy="448665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489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9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2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65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70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2000" dirty="0">
                          <a:effectLst/>
                        </a:rPr>
                        <a:t>No.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 marL="1924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2000">
                          <a:effectLst/>
                        </a:rPr>
                        <a:t>Proyectos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2000">
                          <a:effectLst/>
                        </a:rPr>
                        <a:t>Ubicación/Comunidades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2000">
                          <a:effectLst/>
                        </a:rPr>
                        <a:t>Instituciones/ organizaciones relacionadas 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2000">
                          <a:effectLst/>
                        </a:rPr>
                        <a:t>1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 b="1" dirty="0">
                          <a:effectLst/>
                        </a:rPr>
                        <a:t>Mejoramiento de sistemas de acueductos </a:t>
                      </a:r>
                      <a:r>
                        <a:rPr lang="es-419" sz="1800" b="1" dirty="0" err="1">
                          <a:effectLst/>
                        </a:rPr>
                        <a:t>comun</a:t>
                      </a:r>
                      <a:r>
                        <a:rPr lang="es-PE" sz="1800" b="1" dirty="0">
                          <a:effectLst/>
                        </a:rPr>
                        <a:t>ales</a:t>
                      </a:r>
                      <a:endParaRPr lang="es-CR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Toda la cuenca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 err="1">
                          <a:effectLst/>
                        </a:rPr>
                        <a:t>AyA</a:t>
                      </a:r>
                      <a:r>
                        <a:rPr lang="es-PE" sz="1800" dirty="0">
                          <a:effectLst/>
                        </a:rPr>
                        <a:t>, Ministerio de Salud, ASADAS, Ministerio de Trabajo</a:t>
                      </a:r>
                      <a:r>
                        <a:rPr lang="es-419" sz="1800" dirty="0">
                          <a:effectLst/>
                        </a:rPr>
                        <a:t>, Dirección de Aguas 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2000">
                          <a:effectLst/>
                        </a:rPr>
                        <a:t>2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 b="1" dirty="0">
                          <a:effectLst/>
                        </a:rPr>
                        <a:t>Manejo y tratamiento de aguas residuales</a:t>
                      </a:r>
                      <a:endParaRPr lang="es-CR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Toda la cuenca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Federaciones de ASADAS, Ministerio de Salud, AyA, MINAE</a:t>
                      </a:r>
                      <a:endParaRPr lang="es-CR" sz="1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2000">
                          <a:effectLst/>
                        </a:rPr>
                        <a:t>3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 b="1" dirty="0">
                          <a:effectLst/>
                        </a:rPr>
                        <a:t>Recolección, manejo y tratamiento de desechos</a:t>
                      </a:r>
                      <a:endParaRPr lang="es-CR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Toda la cuenca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Ministerio de Salud, INA, MEP, Municipalidades, </a:t>
                      </a:r>
                      <a:r>
                        <a:rPr lang="es-PE" sz="1800" dirty="0" err="1">
                          <a:effectLst/>
                        </a:rPr>
                        <a:t>ADIs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5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2000">
                          <a:effectLst/>
                        </a:rPr>
                        <a:t>4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901" marR="679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800" b="1" dirty="0">
                          <a:effectLst/>
                        </a:rPr>
                        <a:t>Protección y mantenimiento de caminos rurales</a:t>
                      </a:r>
                      <a:endParaRPr lang="es-CR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Piedades Sur, Cerrillos, Carrera Buena, Rincón Chaves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</a:rPr>
                        <a:t>ADI, Bloque de Asociaciones, MOPT, Municipalidades</a:t>
                      </a:r>
                      <a:endParaRPr lang="es-CR" sz="1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ángulo 4">
            <a:hlinkClick r:id="rId2" action="ppaction://hlinksldjump"/>
          </p:cNvPr>
          <p:cNvSpPr/>
          <p:nvPr/>
        </p:nvSpPr>
        <p:spPr>
          <a:xfrm>
            <a:off x="10831132" y="6027313"/>
            <a:ext cx="862885" cy="412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1531779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641836"/>
              </p:ext>
            </p:extLst>
          </p:nvPr>
        </p:nvGraphicFramePr>
        <p:xfrm>
          <a:off x="777405" y="4274024"/>
          <a:ext cx="5254388" cy="219328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627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7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05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9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CR" sz="105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056">
                <a:tc v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(US $)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Beneficio</a:t>
                      </a:r>
                      <a:r>
                        <a:rPr lang="es-CR" sz="1600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directo 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5.100.000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Servicios</a:t>
                      </a:r>
                      <a:r>
                        <a:rPr lang="es-CR" sz="1600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ecosistémicos 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6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36.202.682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0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20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41.302.682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640893"/>
              </p:ext>
            </p:extLst>
          </p:nvPr>
        </p:nvGraphicFramePr>
        <p:xfrm>
          <a:off x="1105469" y="380287"/>
          <a:ext cx="10481480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06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5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5829">
                <a:tc>
                  <a:txBody>
                    <a:bodyPr/>
                    <a:lstStyle/>
                    <a:p>
                      <a:r>
                        <a:rPr lang="es-CR" sz="1600" dirty="0"/>
                        <a:t>Programa</a:t>
                      </a:r>
                      <a:r>
                        <a:rPr lang="es-CR" sz="1600" baseline="0" dirty="0"/>
                        <a:t> </a:t>
                      </a:r>
                      <a:endParaRPr lang="es-C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R" sz="1600" dirty="0"/>
                        <a:t> </a:t>
                      </a:r>
                      <a:r>
                        <a:rPr lang="es-CR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Costo </a:t>
                      </a:r>
                      <a:r>
                        <a:rPr lang="es-CR" sz="1600" dirty="0"/>
                        <a:t>estimado </a:t>
                      </a:r>
                      <a:r>
                        <a:rPr lang="es-CR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del programa (US$)</a:t>
                      </a:r>
                      <a:endParaRPr lang="es-C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829">
                <a:tc>
                  <a:txBody>
                    <a:bodyPr/>
                    <a:lstStyle/>
                    <a:p>
                      <a:r>
                        <a:rPr lang="es-C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Conservación de suelos, bosques y áreas protegidas</a:t>
                      </a:r>
                      <a:endParaRPr lang="es-C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R" sz="1600" b="1" kern="1200" dirty="0">
                          <a:solidFill>
                            <a:schemeClr val="dk1"/>
                          </a:solidFill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  <a:cs typeface="+mn-cs"/>
                        </a:rPr>
                        <a:t>2.400.000</a:t>
                      </a:r>
                      <a:endParaRPr lang="es-CR" sz="1600" b="1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829">
                <a:tc>
                  <a:txBody>
                    <a:bodyPr/>
                    <a:lstStyle/>
                    <a:p>
                      <a:r>
                        <a:rPr lang="es-C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Gestión integrada de los recursos hídricos</a:t>
                      </a:r>
                      <a:endParaRPr lang="es-C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R" sz="1600" b="1" kern="1200" dirty="0">
                          <a:solidFill>
                            <a:schemeClr val="dk1"/>
                          </a:solidFill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  <a:cs typeface="+mn-cs"/>
                        </a:rPr>
                        <a:t>2.550.000</a:t>
                      </a:r>
                      <a:endParaRPr lang="es-CR" sz="1600" b="1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829">
                <a:tc>
                  <a:txBody>
                    <a:bodyPr/>
                    <a:lstStyle/>
                    <a:p>
                      <a:r>
                        <a:rPr lang="es-C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Producción silvoagropecuaria sostenible</a:t>
                      </a:r>
                      <a:endParaRPr lang="es-C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R" sz="1600" b="1" kern="1200" dirty="0">
                          <a:solidFill>
                            <a:schemeClr val="dk1"/>
                          </a:solidFill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  <a:cs typeface="+mn-cs"/>
                        </a:rPr>
                        <a:t>3.690.000</a:t>
                      </a:r>
                      <a:endParaRPr lang="es-CR" sz="1600" b="1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829">
                <a:tc>
                  <a:txBody>
                    <a:bodyPr/>
                    <a:lstStyle/>
                    <a:p>
                      <a:r>
                        <a:rPr lang="es-C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Gestión de riesgos y cambio climático</a:t>
                      </a:r>
                      <a:endParaRPr lang="es-C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R" sz="1600" b="1" kern="1200" dirty="0">
                          <a:solidFill>
                            <a:schemeClr val="dk1"/>
                          </a:solidFill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  <a:cs typeface="+mn-cs"/>
                        </a:rPr>
                        <a:t>2.690.000</a:t>
                      </a:r>
                      <a:endParaRPr lang="es-CR" sz="1600" b="1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829">
                <a:tc>
                  <a:txBody>
                    <a:bodyPr/>
                    <a:lstStyle/>
                    <a:p>
                      <a:r>
                        <a:rPr lang="es-C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Organización y gestión agro empresarial</a:t>
                      </a:r>
                      <a:endParaRPr lang="es-C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R" sz="1600" b="1" kern="1200" dirty="0">
                          <a:solidFill>
                            <a:schemeClr val="dk1"/>
                          </a:solidFill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  <a:cs typeface="+mn-cs"/>
                        </a:rPr>
                        <a:t>1.400.000</a:t>
                      </a:r>
                      <a:endParaRPr lang="es-CR" sz="1600" b="1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829">
                <a:tc>
                  <a:txBody>
                    <a:bodyPr/>
                    <a:lstStyle/>
                    <a:p>
                      <a:r>
                        <a:rPr lang="es-C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Fortalecimiento de capacidades</a:t>
                      </a:r>
                      <a:endParaRPr lang="es-C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R" sz="1600" b="1" kern="1200" dirty="0">
                          <a:solidFill>
                            <a:schemeClr val="dk1"/>
                          </a:solidFill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  <a:cs typeface="+mn-cs"/>
                        </a:rPr>
                        <a:t>1.770.000</a:t>
                      </a:r>
                      <a:endParaRPr lang="es-CR" sz="1600" b="1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5829">
                <a:tc>
                  <a:txBody>
                    <a:bodyPr/>
                    <a:lstStyle/>
                    <a:p>
                      <a:r>
                        <a:rPr lang="es-C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Servicios básicos y saneamiento ambiental</a:t>
                      </a:r>
                      <a:endParaRPr lang="es-C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R" sz="1600" b="1" dirty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1.870.000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628787" y="3604798"/>
            <a:ext cx="5389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R" sz="2400" b="1" dirty="0"/>
              <a:t>Valoración de los beneficios  el PMICRB</a:t>
            </a:r>
          </a:p>
        </p:txBody>
      </p:sp>
      <p:sp>
        <p:nvSpPr>
          <p:cNvPr id="9" name="Elipse 8">
            <a:hlinkClick r:id="rId2" action="ppaction://hlinksldjump"/>
          </p:cNvPr>
          <p:cNvSpPr/>
          <p:nvPr/>
        </p:nvSpPr>
        <p:spPr>
          <a:xfrm>
            <a:off x="10998990" y="5859887"/>
            <a:ext cx="734095" cy="42500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878213" y="4749421"/>
            <a:ext cx="26052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000" b="1" dirty="0">
                <a:latin typeface="TA (Cuerpo)"/>
              </a:rPr>
              <a:t>Inversión </a:t>
            </a:r>
            <a:r>
              <a:rPr lang="es-CR" sz="2000" b="1" dirty="0" err="1">
                <a:latin typeface="TA (Cuerpo)"/>
              </a:rPr>
              <a:t>percápita</a:t>
            </a:r>
            <a:r>
              <a:rPr lang="es-CR" sz="2000" b="1" dirty="0">
                <a:latin typeface="TA (Cuerpo)"/>
              </a:rPr>
              <a:t> </a:t>
            </a:r>
          </a:p>
          <a:p>
            <a:r>
              <a:rPr lang="es-CR" sz="2000" b="1" dirty="0">
                <a:latin typeface="TA (Cuerpo)"/>
              </a:rPr>
              <a:t>$ 808 por familia</a:t>
            </a:r>
          </a:p>
        </p:txBody>
      </p:sp>
    </p:spTree>
    <p:extLst>
      <p:ext uri="{BB962C8B-B14F-4D97-AF65-F5344CB8AC3E}">
        <p14:creationId xmlns:p14="http://schemas.microsoft.com/office/powerpoint/2010/main" val="22750710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2360" y="234421"/>
            <a:ext cx="3854361" cy="351333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08" y="234421"/>
            <a:ext cx="4144852" cy="351333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473033" y="5597298"/>
            <a:ext cx="3718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dirty="0">
                <a:solidFill>
                  <a:prstClr val="black"/>
                </a:solidFill>
              </a:rPr>
              <a:t>Entrevistas plataforma, PMICRB, 2015</a:t>
            </a:r>
          </a:p>
        </p:txBody>
      </p:sp>
      <p:sp>
        <p:nvSpPr>
          <p:cNvPr id="7" name="Rectángulo 4"/>
          <p:cNvSpPr/>
          <p:nvPr/>
        </p:nvSpPr>
        <p:spPr>
          <a:xfrm>
            <a:off x="-183083" y="4272415"/>
            <a:ext cx="123750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R" sz="2800" b="1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Plataforma de coordinación y seguimiento al PMICRB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211" y="208862"/>
            <a:ext cx="3765801" cy="353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14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0" y="275901"/>
            <a:ext cx="12192000" cy="8605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R" b="1" dirty="0">
                <a:solidFill>
                  <a:prstClr val="black"/>
                </a:solidFill>
              </a:rPr>
              <a:t>Analisis de actores 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619749" y="706168"/>
            <a:ext cx="39642385" cy="66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C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C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510760"/>
              </p:ext>
            </p:extLst>
          </p:nvPr>
        </p:nvGraphicFramePr>
        <p:xfrm>
          <a:off x="331137" y="1372028"/>
          <a:ext cx="3277401" cy="4848289"/>
        </p:xfrm>
        <a:graphic>
          <a:graphicData uri="http://schemas.openxmlformats.org/drawingml/2006/table">
            <a:tbl>
              <a:tblPr firstRow="1" firstCol="1" bandRow="1"/>
              <a:tblGrid>
                <a:gridCol w="3277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Asociaciones de Desarrollo Integral (ADI)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Asociación de Ganaderos Independientes del Pacífico</a:t>
                      </a:r>
                      <a:r>
                        <a:rPr lang="es-CR" sz="1100" dirty="0">
                          <a:solidFill>
                            <a:srgbClr val="545454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 (</a:t>
                      </a:r>
                      <a:r>
                        <a:rPr lang="es-CR" sz="11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AGAINPA)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Asociación Ramonense para la Conservación del Ambiente (ARCA)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Asociaciones Administradoras de Sistemas de Acueductos y Alcantarillados Sanitarios (ASADAS)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Asociación Específica de la subcuenca río la Paz y San Pedro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Asociación </a:t>
                      </a:r>
                      <a:r>
                        <a:rPr lang="es-CR" sz="11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Procuenca</a:t>
                      </a:r>
                      <a:r>
                        <a:rPr lang="es-CR" sz="11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 río Jabonal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Asociación </a:t>
                      </a:r>
                      <a:r>
                        <a:rPr lang="es-CR" sz="11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Procuenca</a:t>
                      </a:r>
                      <a:r>
                        <a:rPr lang="es-CR" sz="11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 río La Paz- San Ramón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Bloque de Asociaciones de Desarrollo Comunal Piedades Sur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Bloque de Asociaciones de Piedades Norte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Bloque de Fuerzas Vivas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Comité de agua (Socorro y Piedades Norte)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Federación de ASADAS del Pacífico Central- Mojón de Esparza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Junta Parroquial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Juntas de educación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s-CR" sz="11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Liga </a:t>
                      </a:r>
                      <a:r>
                        <a:rPr lang="es-CR" sz="11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CUENCA (Liga de Cuencas Unidas para la Conservación del Agua)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Movimiento Comunal Autónomo Ramonense (MOCARA)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Servicio de usuarios del río San Pedro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Sociedad de Usuarios de Agua 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Unión Cantonal de San Ramón 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726585"/>
              </p:ext>
            </p:extLst>
          </p:nvPr>
        </p:nvGraphicFramePr>
        <p:xfrm>
          <a:off x="3863165" y="1365632"/>
          <a:ext cx="3148783" cy="803404"/>
        </p:xfrm>
        <a:graphic>
          <a:graphicData uri="http://schemas.openxmlformats.org/drawingml/2006/table">
            <a:tbl>
              <a:tblPr firstRow="1" firstCol="1" bandRow="1"/>
              <a:tblGrid>
                <a:gridCol w="3148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Municipalidad de Esparza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Municipalidad de Naranjo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Municipalidad de Puntarenas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Municipalidad de San Ramón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Municipalidad de Montes de Oro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04314"/>
              </p:ext>
            </p:extLst>
          </p:nvPr>
        </p:nvGraphicFramePr>
        <p:xfrm>
          <a:off x="3864403" y="2379754"/>
          <a:ext cx="3173294" cy="1138240"/>
        </p:xfrm>
        <a:graphic>
          <a:graphicData uri="http://schemas.openxmlformats.org/drawingml/2006/table">
            <a:tbl>
              <a:tblPr firstRow="1" firstCol="1" bandRow="1"/>
              <a:tblGrid>
                <a:gridCol w="31732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CAC Esparza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CAC San Ramón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FEDAPRO (Federación de Acueductos de la Zona Protectora del Chayote)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Liga CUENCA (Liga de Cuencas Unidas para la Conservación del Agua)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Instituto </a:t>
                      </a:r>
                      <a:r>
                        <a:rPr lang="es-CR" sz="10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Nectandra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" name="Tab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087731"/>
              </p:ext>
            </p:extLst>
          </p:nvPr>
        </p:nvGraphicFramePr>
        <p:xfrm>
          <a:off x="7371473" y="2293364"/>
          <a:ext cx="4518402" cy="3352610"/>
        </p:xfrm>
        <a:graphic>
          <a:graphicData uri="http://schemas.openxmlformats.org/drawingml/2006/table">
            <a:tbl>
              <a:tblPr firstRow="1" firstCol="1" bandRow="1"/>
              <a:tblGrid>
                <a:gridCol w="45184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ASOFAGRO-Asociación de Familias </a:t>
                      </a:r>
                      <a:r>
                        <a:rPr kumimoji="0" lang="es-CR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Agrocoempresariales</a:t>
                      </a:r>
                      <a:r>
                        <a:rPr kumimoji="0" lang="es-C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 de Socorro</a:t>
                      </a:r>
                      <a:endParaRPr kumimoji="0" lang="es-C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Sociedad Portuaria Puerto Caldera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Ruta del Quetzal-Agroecoturística Zapotal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Bancomunal</a:t>
                      </a:r>
                      <a:r>
                        <a:rPr lang="es-CR" sz="11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s-CR" sz="11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Cerriban</a:t>
                      </a:r>
                      <a:r>
                        <a:rPr lang="es-CR" sz="11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 S.A.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Cooperativa de Productores de Leche Dos Pinos, R.L.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Café de Altura S.A.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COOPELECHE (Cooperativa Agropecuaria Regional de Productores de Leche, R.L.)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COOPESPARTA (Cooperativa de Ahorro y Créditos de Esparza)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COOPRONARANJO R.L. (Cooperativa de Productores de Café y Servicios Múltiples de Naranjo R.L.)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Grupo de mujeres emprendedoras Peñas Blancas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Grupo de mujeres Socorro La Paz 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Delicias Paceñas 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ASODULCE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Productora Florida (lácteos)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Florida Ice &amp; Farm Co.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Productores pecuarios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Productores agrícolas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aphicFrame>
        <p:nvGraphicFramePr>
          <p:cNvPr id="24" name="Tabl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276012"/>
              </p:ext>
            </p:extLst>
          </p:nvPr>
        </p:nvGraphicFramePr>
        <p:xfrm>
          <a:off x="3855214" y="4732769"/>
          <a:ext cx="3125791" cy="947006"/>
        </p:xfrm>
        <a:graphic>
          <a:graphicData uri="http://schemas.openxmlformats.org/drawingml/2006/table">
            <a:tbl>
              <a:tblPr firstRow="1" firstCol="1" bandRow="1"/>
              <a:tblGrid>
                <a:gridCol w="3125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18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Fundación Carbono Neutral San Ramón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7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Fundación Costa Rica- CANADA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4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Fundación ELVIRA (Fundación para la Conservación y Restauración </a:t>
                      </a:r>
                      <a:r>
                        <a:rPr lang="es-CR" sz="10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Bio</a:t>
                      </a:r>
                      <a:r>
                        <a:rPr lang="es-CR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-Cultural de Finca La Paz)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5" name="Tab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855712"/>
              </p:ext>
            </p:extLst>
          </p:nvPr>
        </p:nvGraphicFramePr>
        <p:xfrm>
          <a:off x="7412661" y="1372028"/>
          <a:ext cx="4477214" cy="519684"/>
        </p:xfrm>
        <a:graphic>
          <a:graphicData uri="http://schemas.openxmlformats.org/drawingml/2006/table">
            <a:tbl>
              <a:tblPr firstRow="1" firstCol="1" bandRow="1"/>
              <a:tblGrid>
                <a:gridCol w="4477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Comités de salud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Acueducto comunal</a:t>
                      </a:r>
                      <a:endParaRPr lang="es-CR" sz="1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1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COSEL (Consejo Sectorial Local)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6" name="Tabla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500780"/>
              </p:ext>
            </p:extLst>
          </p:nvPr>
        </p:nvGraphicFramePr>
        <p:xfrm>
          <a:off x="3851805" y="3810136"/>
          <a:ext cx="3185891" cy="732528"/>
        </p:xfrm>
        <a:graphic>
          <a:graphicData uri="http://schemas.openxmlformats.org/drawingml/2006/table">
            <a:tbl>
              <a:tblPr firstRow="1" firstCol="1" bandRow="1"/>
              <a:tblGrid>
                <a:gridCol w="3185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31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Instituto Tecnológico de Costa Rica (ITCR)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2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Universidad de Costa Rica (UCR) – Sede de Occidente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31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Universidad Estatal a Distancia (UNED)</a:t>
                      </a:r>
                      <a:endParaRPr lang="es-CR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CuadroTexto 26"/>
          <p:cNvSpPr txBox="1"/>
          <p:nvPr/>
        </p:nvSpPr>
        <p:spPr>
          <a:xfrm>
            <a:off x="10533413" y="6187044"/>
            <a:ext cx="1356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1400" dirty="0"/>
              <a:t>54 identificados</a:t>
            </a:r>
          </a:p>
        </p:txBody>
      </p:sp>
    </p:spTree>
    <p:extLst>
      <p:ext uri="{BB962C8B-B14F-4D97-AF65-F5344CB8AC3E}">
        <p14:creationId xmlns:p14="http://schemas.microsoft.com/office/powerpoint/2010/main" val="8404170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907406548"/>
              </p:ext>
            </p:extLst>
          </p:nvPr>
        </p:nvGraphicFramePr>
        <p:xfrm>
          <a:off x="2057758" y="99575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/>
          <p:cNvSpPr/>
          <p:nvPr/>
        </p:nvSpPr>
        <p:spPr>
          <a:xfrm>
            <a:off x="968658" y="410982"/>
            <a:ext cx="100030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R" sz="3200" b="1" dirty="0"/>
              <a:t>Criterios propuestos  para la plataforma de coordinación</a:t>
            </a:r>
          </a:p>
        </p:txBody>
      </p:sp>
    </p:spTree>
    <p:extLst>
      <p:ext uri="{BB962C8B-B14F-4D97-AF65-F5344CB8AC3E}">
        <p14:creationId xmlns:p14="http://schemas.microsoft.com/office/powerpoint/2010/main" val="19357938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12" y="391071"/>
            <a:ext cx="10431887" cy="58953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ángulo 2"/>
          <p:cNvSpPr/>
          <p:nvPr/>
        </p:nvSpPr>
        <p:spPr>
          <a:xfrm>
            <a:off x="2656976" y="6286404"/>
            <a:ext cx="7471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R" b="1" dirty="0"/>
              <a:t>PROPUESTA DE ESTRUCTURA DE LA PLATAFORMA DE COORDINACIÓN</a:t>
            </a:r>
          </a:p>
        </p:txBody>
      </p:sp>
    </p:spTree>
    <p:extLst>
      <p:ext uri="{BB962C8B-B14F-4D97-AF65-F5344CB8AC3E}">
        <p14:creationId xmlns:p14="http://schemas.microsoft.com/office/powerpoint/2010/main" val="24697530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44900"/>
              </p:ext>
            </p:extLst>
          </p:nvPr>
        </p:nvGraphicFramePr>
        <p:xfrm>
          <a:off x="1038894" y="3116685"/>
          <a:ext cx="9798756" cy="2816417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1557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4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5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300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13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817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Propuesta de definición de representantes del Piso 3</a:t>
                      </a:r>
                      <a:endParaRPr lang="es-CR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según temática de acción 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Total </a:t>
                      </a:r>
                      <a:endParaRPr lang="es-CR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 </a:t>
                      </a:r>
                      <a:endParaRPr lang="es-CR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 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1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</a:rPr>
                        <a:t>Agua</a:t>
                      </a:r>
                      <a:endParaRPr lang="es-CR" sz="2000" b="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No gubernamental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Gubernamental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Agrícola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91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</a:rPr>
                        <a:t>Federación de ASADAS</a:t>
                      </a:r>
                      <a:endParaRPr lang="es-CR" sz="2000" b="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Bloque de asociaciones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CCCI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Centros Agrícolas Cantonales -CAC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4</a:t>
                      </a:r>
                      <a:endParaRPr lang="es-CR" sz="20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753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b="1" dirty="0">
                          <a:effectLst/>
                        </a:rPr>
                        <a:t>Propuesta de cantidad de representantes del Piso 3</a:t>
                      </a:r>
                      <a:endParaRPr lang="es-CR" sz="24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Total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b="1" dirty="0">
                          <a:effectLst/>
                        </a:rPr>
                        <a:t>2</a:t>
                      </a:r>
                      <a:endParaRPr lang="es-CR" sz="24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b="1" dirty="0">
                          <a:effectLst/>
                        </a:rPr>
                        <a:t>3</a:t>
                      </a:r>
                      <a:endParaRPr lang="es-CR" sz="24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b="1" dirty="0">
                          <a:effectLst/>
                        </a:rPr>
                        <a:t>2</a:t>
                      </a:r>
                      <a:endParaRPr lang="es-CR" sz="24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b="1" dirty="0">
                          <a:effectLst/>
                        </a:rPr>
                        <a:t>2</a:t>
                      </a:r>
                      <a:endParaRPr lang="es-CR" sz="24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9</a:t>
                      </a:r>
                      <a:endParaRPr lang="es-CR" sz="2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201027" y="614022"/>
            <a:ext cx="120981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Propuesta de definición de representantes para la Plataforma de coordinación y seguimiento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038894" y="1014132"/>
            <a:ext cx="4486141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s-CR" b="1" dirty="0"/>
              <a:t>Primer elemento clave: </a:t>
            </a:r>
          </a:p>
          <a:p>
            <a:r>
              <a:rPr lang="es-CR" dirty="0"/>
              <a:t>una agenda común de trabajo, facilita la construcción de la visión común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821509" y="1014132"/>
            <a:ext cx="3803561" cy="92333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s-CR" b="1" dirty="0"/>
              <a:t>Segundo elemento clave: </a:t>
            </a:r>
          </a:p>
          <a:p>
            <a:r>
              <a:rPr lang="es-CR" dirty="0"/>
              <a:t>una agenda común de trabajo </a:t>
            </a:r>
          </a:p>
          <a:p>
            <a:r>
              <a:rPr lang="es-CR" dirty="0"/>
              <a:t>que guía la acción colectiva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933716" y="344718"/>
            <a:ext cx="8813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R" sz="2800" b="1" dirty="0"/>
              <a:t>La plataforma requiere desarrollar dos elementos claves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038894" y="2432965"/>
            <a:ext cx="98566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R" sz="2400" b="1" dirty="0"/>
              <a:t>Propuesta de definición de representantes del Piso 3 para la Plataforma</a:t>
            </a:r>
          </a:p>
        </p:txBody>
      </p:sp>
      <p:sp>
        <p:nvSpPr>
          <p:cNvPr id="8" name="Rectángulo 7">
            <a:hlinkClick r:id="rId2" action="ppaction://hlinksldjump"/>
          </p:cNvPr>
          <p:cNvSpPr/>
          <p:nvPr/>
        </p:nvSpPr>
        <p:spPr>
          <a:xfrm>
            <a:off x="10895527" y="6027313"/>
            <a:ext cx="862884" cy="4378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5641344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05" y="170173"/>
            <a:ext cx="11797047" cy="6475325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300022" y="2563025"/>
            <a:ext cx="1005377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CR" sz="240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Jorge Faustino				Fulvia Wohl</a:t>
            </a:r>
            <a:endParaRPr kumimoji="0" lang="es-CR" altLang="es-CR" sz="240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CR" sz="240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Coordinador					Fiscalizadora técnica</a:t>
            </a:r>
            <a:endParaRPr kumimoji="0" lang="es-CR" altLang="es-CR" sz="240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CR" sz="240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e-mail: </a:t>
            </a:r>
            <a:r>
              <a:rPr kumimoji="0" lang="es-ES" altLang="es-CR" sz="240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faustino@catie.ac.cr</a:t>
            </a:r>
            <a:r>
              <a:rPr kumimoji="0" lang="es-ES" altLang="es-CR" sz="240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		e-mail: </a:t>
            </a:r>
            <a:r>
              <a:rPr kumimoji="0" lang="es-ES" altLang="es-CR" sz="240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fulvia.wohl@sinac.go.cr</a:t>
            </a:r>
            <a:r>
              <a:rPr kumimoji="0" lang="es-ES" altLang="es-CR" sz="240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s-CR" altLang="es-CR" sz="240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NI" altLang="es-CR" sz="240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Tel. 2558-2653				</a:t>
            </a:r>
            <a:r>
              <a:rPr lang="es-NI" altLang="es-CR" sz="2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Tel. 2416-7068</a:t>
            </a:r>
            <a:endParaRPr kumimoji="0" lang="es-NI" altLang="es-CR" sz="240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NI" altLang="es-CR" sz="2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CATIE</a:t>
            </a:r>
            <a:r>
              <a:rPr kumimoji="0" lang="es-NI" altLang="es-CR" sz="240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		ACOPAC-SINAC</a:t>
            </a:r>
            <a:endParaRPr kumimoji="0" lang="es-CR" altLang="es-CR" sz="240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R" altLang="es-CR" sz="2400" b="0" i="0" u="none" strike="noStrike" cap="none" normalizeH="0" baseline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436054" y="4915309"/>
            <a:ext cx="92032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5400" b="1" dirty="0">
                <a:solidFill>
                  <a:schemeClr val="bg1"/>
                </a:solidFill>
              </a:rPr>
              <a:t>GRACIAS POR SU ATENCIÓN  </a:t>
            </a:r>
          </a:p>
        </p:txBody>
      </p:sp>
    </p:spTree>
    <p:extLst>
      <p:ext uri="{BB962C8B-B14F-4D97-AF65-F5344CB8AC3E}">
        <p14:creationId xmlns:p14="http://schemas.microsoft.com/office/powerpoint/2010/main" val="1455719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0" y="275901"/>
            <a:ext cx="12192000" cy="8605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R" b="1" dirty="0">
                <a:solidFill>
                  <a:prstClr val="black"/>
                </a:solidFill>
              </a:rPr>
              <a:t>Analisis de actores 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619749" y="706168"/>
            <a:ext cx="39642385" cy="66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C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C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10533413" y="6187044"/>
            <a:ext cx="1345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1400" dirty="0"/>
              <a:t>35 identificados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478059"/>
              </p:ext>
            </p:extLst>
          </p:nvPr>
        </p:nvGraphicFramePr>
        <p:xfrm>
          <a:off x="627797" y="1372018"/>
          <a:ext cx="4681181" cy="3934886"/>
        </p:xfrm>
        <a:graphic>
          <a:graphicData uri="http://schemas.openxmlformats.org/drawingml/2006/table">
            <a:tbl>
              <a:tblPr firstRow="1" firstCol="1" bandRow="1"/>
              <a:tblGrid>
                <a:gridCol w="4681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0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Áreas de Salud	</a:t>
                      </a:r>
                      <a:endParaRPr lang="es-CR" sz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4" marR="20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Área Rectora de Salud San Ramón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4" marR="2079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Área Rectora de Salud Naranjo 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4" marR="2079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3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ARESEP (Autoridad Reguladora de los Servicios públicos)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4" marR="2079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58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AyA (Instituto Costarricense de Acueductos y Alcantarillados)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4" marR="2079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2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BANHVI (Banco Hipotecario de la Vivienda)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4" marR="2079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3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CNE (Comisión Nacional de Prevención de Riesgos y Atención de Emergencias)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4" marR="2079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2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CNP (Consejo Nacional de Producción)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4" marR="2079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3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DINADECO (Dirección Nacional de Desarrollo de la Comunidad)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4" marR="2079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0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Dirección de Aguas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4" marR="2079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2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Dirección de Geología y Minas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4" marR="2079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2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FONAFIFO (Fondo Nacional de Financiamiento Forestal)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4" marR="2079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2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Ministerio de Agricultura y Ganadería – San Ramón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4" marR="20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2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Ministerio de Agricultura y Ganadería - Esparza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4" marR="20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0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Municipalidad de Esparza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4" marR="20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2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Municipalidad de San Ramón</a:t>
                      </a:r>
                      <a:endParaRPr lang="es-CR" sz="12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4" marR="20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2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Instituto Costarricense de Electricidad</a:t>
                      </a: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 (ICE)</a:t>
                      </a:r>
                      <a:endParaRPr lang="es-CR" sz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4" marR="20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34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Instituto Costarricense de Turismo (ICT)</a:t>
                      </a:r>
                      <a:endParaRPr lang="es-CR" sz="12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4" marR="20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683991"/>
              </p:ext>
            </p:extLst>
          </p:nvPr>
        </p:nvGraphicFramePr>
        <p:xfrm>
          <a:off x="6196084" y="1372028"/>
          <a:ext cx="5268035" cy="4063020"/>
        </p:xfrm>
        <a:graphic>
          <a:graphicData uri="http://schemas.openxmlformats.org/drawingml/2006/table">
            <a:tbl>
              <a:tblPr firstRow="1" firstCol="1" bandRow="1"/>
              <a:tblGrid>
                <a:gridCol w="5268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91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Instituto Mixto de Ayuda Social (IMAS)</a:t>
                      </a:r>
                      <a:endParaRPr lang="es-CR" sz="1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4" marR="20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1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Instituto Nacional de Aprendizaje (INA)</a:t>
                      </a:r>
                      <a:endParaRPr lang="es-CR" sz="1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4" marR="20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7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Instituto Costarricense de Pesca y Acuicultura (INCOPESCA)</a:t>
                      </a:r>
                      <a:endParaRPr lang="es-CR" sz="1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4" marR="20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1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Instituto de Desarrollo Rural (INDER)</a:t>
                      </a:r>
                      <a:endParaRPr lang="es-CR" sz="1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4" marR="20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7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Instituto Nacional de Vivienda y Urbanismo (INVU)</a:t>
                      </a:r>
                      <a:endParaRPr lang="es-CR" sz="1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4" marR="20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1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Ministerio de Agricultura y Ganadería (MAG)</a:t>
                      </a:r>
                      <a:endParaRPr lang="es-CR" sz="1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4" marR="20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91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Ministerio de Educación Pública (MEP)</a:t>
                      </a:r>
                      <a:endParaRPr lang="es-CR" sz="1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4" marR="20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51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Ministerio de Salud</a:t>
                      </a:r>
                      <a:endParaRPr lang="es-CR" sz="1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4" marR="20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91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Dirección de Geología y Minas- MINAE</a:t>
                      </a:r>
                      <a:endParaRPr lang="es-CR" sz="1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4" marR="20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7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Ministerio de Obras Públicas y Transportes (MOPT)</a:t>
                      </a:r>
                      <a:endParaRPr lang="es-CR" sz="1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4" marR="20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87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Instituto Costarricense de Pesca y Acuicultura (INCOPESCA)</a:t>
                      </a:r>
                      <a:endParaRPr lang="es-CR" sz="1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4" marR="20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87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Consejo Cantonal de Coordinación Interinstitucional (CCCI)</a:t>
                      </a:r>
                      <a:endParaRPr lang="es-CR" sz="1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4" marR="20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87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Servicio Nacional de Aguas Subterráneas Riego y Avenamiento (</a:t>
                      </a:r>
                      <a:r>
                        <a:rPr lang="es-ES" sz="1400" b="0" i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SENARA</a:t>
                      </a: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s-CR" sz="1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4" marR="20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91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Servicio Nacional de Salud Animal (SENASA)</a:t>
                      </a:r>
                      <a:endParaRPr lang="es-CR" sz="1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4" marR="20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91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Secretaría Técnica Nacional Ambiental (SETENA)</a:t>
                      </a:r>
                      <a:endParaRPr lang="es-CR" sz="1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4" marR="20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87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R" sz="14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ahoma" panose="020B0604030504040204" pitchFamily="34" charset="0"/>
                        </a:rPr>
                        <a:t>Sistema Nacional de Áreas de Conservación (SINAC) - MINAE</a:t>
                      </a:r>
                      <a:endParaRPr lang="es-CR" sz="1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4" marR="20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5439103" y="5833241"/>
            <a:ext cx="1373005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CR" b="1" dirty="0">
                <a:latin typeface="TA (Cuerpo)"/>
              </a:rPr>
              <a:t>Total de 89</a:t>
            </a:r>
          </a:p>
        </p:txBody>
      </p:sp>
    </p:spTree>
    <p:extLst>
      <p:ext uri="{BB962C8B-B14F-4D97-AF65-F5344CB8AC3E}">
        <p14:creationId xmlns:p14="http://schemas.microsoft.com/office/powerpoint/2010/main" val="449738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243" y="327881"/>
            <a:ext cx="7409064" cy="6312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ángulo 4"/>
          <p:cNvSpPr/>
          <p:nvPr/>
        </p:nvSpPr>
        <p:spPr>
          <a:xfrm>
            <a:off x="8596519" y="475159"/>
            <a:ext cx="3247149" cy="2031325"/>
          </a:xfrm>
          <a:prstGeom prst="rect">
            <a:avLst/>
          </a:prstGeom>
          <a:solidFill>
            <a:srgbClr val="83CD69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s-CR" b="1" i="1" dirty="0">
                <a:solidFill>
                  <a:srgbClr val="FFFF00"/>
                </a:solidFill>
              </a:rPr>
              <a:t>Sector de Naranjo:</a:t>
            </a:r>
            <a:r>
              <a:rPr lang="es-CR" dirty="0">
                <a:solidFill>
                  <a:srgbClr val="FFFF00"/>
                </a:solidFill>
              </a:rPr>
              <a:t> </a:t>
            </a:r>
            <a:r>
              <a:rPr lang="es-CR" dirty="0">
                <a:solidFill>
                  <a:prstClr val="black"/>
                </a:solidFill>
              </a:rPr>
              <a:t>los actores mejor conectados en la red corresponden a las ASADAS (45,5%), seguido del SINAC/MINAE, SENARA (42,4%), MAG y Ministerio de Salud (39,4%)</a:t>
            </a:r>
          </a:p>
        </p:txBody>
      </p:sp>
      <p:sp>
        <p:nvSpPr>
          <p:cNvPr id="6" name="Rectángulo 5"/>
          <p:cNvSpPr/>
          <p:nvPr/>
        </p:nvSpPr>
        <p:spPr>
          <a:xfrm>
            <a:off x="8618965" y="2995267"/>
            <a:ext cx="3202255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s-CR" b="1" i="1" dirty="0">
                <a:solidFill>
                  <a:srgbClr val="FF0000"/>
                </a:solidFill>
              </a:rPr>
              <a:t>Sector de San Ramón:</a:t>
            </a:r>
            <a:r>
              <a:rPr lang="es-CR" dirty="0">
                <a:solidFill>
                  <a:srgbClr val="FF0000"/>
                </a:solidFill>
              </a:rPr>
              <a:t> </a:t>
            </a:r>
            <a:r>
              <a:rPr lang="es-CR" dirty="0">
                <a:solidFill>
                  <a:prstClr val="black"/>
                </a:solidFill>
              </a:rPr>
              <a:t>los cinco actores mejor conectados en la red son: Municipalidad de San Ramón (48%), MAG (40%), AyA (36%), Ministerio de Salud (34%) y ASADAS (32%)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82788" y="268399"/>
            <a:ext cx="3157836" cy="2585323"/>
          </a:xfrm>
          <a:prstGeom prst="rect">
            <a:avLst/>
          </a:prstGeom>
          <a:solidFill>
            <a:srgbClr val="E0BC7A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s-CR" b="1" i="1" dirty="0">
                <a:solidFill>
                  <a:srgbClr val="00B050"/>
                </a:solidFill>
              </a:rPr>
              <a:t>Sector de Piedades Sur: </a:t>
            </a:r>
            <a:r>
              <a:rPr lang="es-CR" dirty="0">
                <a:solidFill>
                  <a:prstClr val="black"/>
                </a:solidFill>
              </a:rPr>
              <a:t>los actores mejor conectados en la red son: ASADAS (38,7%), Asociación de Desarrollo Integral y Dueños de fincas (35,9%), la Asociación de productores para el desarrollo sostenible La Paz y Bloques de Fuerzas Vivas (30,8%)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82788" y="3136934"/>
            <a:ext cx="3231397" cy="2308324"/>
          </a:xfrm>
          <a:prstGeom prst="rect">
            <a:avLst/>
          </a:prstGeom>
          <a:solidFill>
            <a:srgbClr val="F4F698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s-CR" b="1" i="1" dirty="0">
                <a:solidFill>
                  <a:srgbClr val="00B0F0"/>
                </a:solidFill>
              </a:rPr>
              <a:t>Sector de Cerrillos: </a:t>
            </a:r>
            <a:r>
              <a:rPr lang="es-CR" dirty="0">
                <a:solidFill>
                  <a:prstClr val="black"/>
                </a:solidFill>
              </a:rPr>
              <a:t>los actores mejor conectados en la red son: Dueños de fincas (86,9%), Asociación </a:t>
            </a:r>
            <a:r>
              <a:rPr lang="es-CR" dirty="0" err="1">
                <a:solidFill>
                  <a:prstClr val="black"/>
                </a:solidFill>
              </a:rPr>
              <a:t>Procuenca</a:t>
            </a:r>
            <a:r>
              <a:rPr lang="es-CR" dirty="0">
                <a:solidFill>
                  <a:prstClr val="black"/>
                </a:solidFill>
              </a:rPr>
              <a:t> río Jabonal (65,2%), Asociación de Desarrollo Integral (60,9%), ASADAS y Comité de Salud (34,8%)</a:t>
            </a:r>
          </a:p>
        </p:txBody>
      </p:sp>
      <p:sp>
        <p:nvSpPr>
          <p:cNvPr id="9" name="Rectángulo 8"/>
          <p:cNvSpPr/>
          <p:nvPr/>
        </p:nvSpPr>
        <p:spPr>
          <a:xfrm>
            <a:off x="4079327" y="5068194"/>
            <a:ext cx="3930895" cy="1477328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r>
              <a:rPr lang="es-CR" b="1" i="1" dirty="0">
                <a:solidFill>
                  <a:srgbClr val="7030A0"/>
                </a:solidFill>
              </a:rPr>
              <a:t>Sector de Esparza: </a:t>
            </a:r>
            <a:r>
              <a:rPr lang="es-CR" dirty="0">
                <a:solidFill>
                  <a:prstClr val="black"/>
                </a:solidFill>
              </a:rPr>
              <a:t>los actores mejor conectados en la red corresponden a: Municipalidad de Esparza (62%), MAG (48%), CAC de Esparza y AyA (40%), y los Dueños de fincas (26%)</a:t>
            </a:r>
          </a:p>
        </p:txBody>
      </p:sp>
    </p:spTree>
    <p:extLst>
      <p:ext uri="{BB962C8B-B14F-4D97-AF65-F5344CB8AC3E}">
        <p14:creationId xmlns:p14="http://schemas.microsoft.com/office/powerpoint/2010/main" val="103957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Base">
  <a:themeElements>
    <a:clrScheme name="Azul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ase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e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TM03457444[[fn=Base]]</Template>
  <TotalTime>4350</TotalTime>
  <Words>6815</Words>
  <Application>Microsoft Office PowerPoint</Application>
  <PresentationFormat>Panorámica</PresentationFormat>
  <Paragraphs>1171</Paragraphs>
  <Slides>73</Slides>
  <Notes>0</Notes>
  <HiddenSlides>49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73</vt:i4>
      </vt:variant>
    </vt:vector>
  </HeadingPairs>
  <TitlesOfParts>
    <vt:vector size="84" baseType="lpstr">
      <vt:lpstr>Batang</vt:lpstr>
      <vt:lpstr>Arial</vt:lpstr>
      <vt:lpstr>Calibri</vt:lpstr>
      <vt:lpstr>Century Gothic</vt:lpstr>
      <vt:lpstr>Corbel</vt:lpstr>
      <vt:lpstr>TA (Cuerpo)</vt:lpstr>
      <vt:lpstr>Tahoma</vt:lpstr>
      <vt:lpstr>Times New Roman</vt:lpstr>
      <vt:lpstr>Wingdings</vt:lpstr>
      <vt:lpstr>Base</vt:lpstr>
      <vt:lpstr>Documento</vt:lpstr>
      <vt:lpstr>Presentación de PowerPoint</vt:lpstr>
      <vt:lpstr>Productos del plan</vt:lpstr>
      <vt:lpstr>Objetivo general</vt:lpstr>
      <vt:lpstr>Programa</vt:lpstr>
      <vt:lpstr>REALIZACIÓN DE TALLERES </vt:lpstr>
      <vt:lpstr>Presentación de PowerPoint</vt:lpstr>
      <vt:lpstr>Presentación de PowerPoint</vt:lpstr>
      <vt:lpstr>Presentación de PowerPoint</vt:lpstr>
      <vt:lpstr>Presentación de PowerPoint</vt:lpstr>
      <vt:lpstr>CARACTERIZACIÓN BIOFISICA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CARACTERIZACIÓN SOCIECONÓMICA</vt:lpstr>
      <vt:lpstr>Presentación de PowerPoint</vt:lpstr>
      <vt:lpstr>Presentación de PowerPoint</vt:lpstr>
      <vt:lpstr>Presentación de PowerPoint</vt:lpstr>
      <vt:lpstr>Presentación de PowerPoint</vt:lpstr>
      <vt:lpstr>DIAGNÓSTICO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Amenazas naturales y Cambio climático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Objetivo general del Plan </vt:lpstr>
      <vt:lpstr>Presentación de PowerPoint</vt:lpstr>
      <vt:lpstr>Presentación de PowerPoint</vt:lpstr>
      <vt:lpstr>ANEXO. Detalle del presupuesto de costos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UNITCOM PC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DIANA VEGA</dc:creator>
  <cp:lastModifiedBy>cbarboza</cp:lastModifiedBy>
  <cp:revision>237</cp:revision>
  <dcterms:created xsi:type="dcterms:W3CDTF">2015-02-09T15:51:44Z</dcterms:created>
  <dcterms:modified xsi:type="dcterms:W3CDTF">2020-03-05T18:40:18Z</dcterms:modified>
</cp:coreProperties>
</file>